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mic Relief" panose="020B0604020202020204" charset="0"/>
      <p:regular r:id="rId31"/>
    </p:embeddedFont>
    <p:embeddedFont>
      <p:font typeface="HK Grotesk Bold" panose="020B0604020202020204" charset="0"/>
      <p:regular r:id="rId32"/>
    </p:embeddedFont>
    <p:embeddedFont>
      <p:font typeface="IBM Plex Sans" panose="020B0503050203000203" pitchFamily="34" charset="0"/>
      <p:regular r:id="rId33"/>
    </p:embeddedFont>
    <p:embeddedFont>
      <p:font typeface="IBM Plex Sans Bold" panose="020B0803050203000203" charset="0"/>
      <p:regular r:id="rId34"/>
    </p:embeddedFont>
    <p:embeddedFont>
      <p:font typeface="IBM Plex Sans Bold Italics" panose="020B0604020202020204" charset="0"/>
      <p:regular r:id="rId35"/>
    </p:embeddedFont>
    <p:embeddedFont>
      <p:font typeface="IBM Plex Sans Italics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1" d="100"/>
          <a:sy n="61" d="100"/>
        </p:scale>
        <p:origin x="966" y="-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9.png"/><Relationship Id="rId1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5.sv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4.png"/><Relationship Id="rId5" Type="http://schemas.openxmlformats.org/officeDocument/2006/relationships/image" Target="../media/image23.png"/><Relationship Id="rId15" Type="http://schemas.openxmlformats.org/officeDocument/2006/relationships/image" Target="../media/image16.png"/><Relationship Id="rId10" Type="http://schemas.openxmlformats.org/officeDocument/2006/relationships/image" Target="../media/image28.svg"/><Relationship Id="rId19" Type="http://schemas.openxmlformats.org/officeDocument/2006/relationships/image" Target="../media/image20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39.sv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230017">
            <a:off x="5695950" y="5133975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 rot="-3000123">
            <a:off x="15007363" y="-2499627"/>
            <a:ext cx="3490959" cy="6913768"/>
          </a:xfrm>
          <a:prstGeom prst="rect">
            <a:avLst/>
          </a:prstGeom>
          <a:solidFill>
            <a:srgbClr val="ADBFCC"/>
          </a:solidFill>
        </p:spPr>
      </p:sp>
      <p:sp>
        <p:nvSpPr>
          <p:cNvPr id="4" name="AutoShape 4"/>
          <p:cNvSpPr/>
          <p:nvPr/>
        </p:nvSpPr>
        <p:spPr>
          <a:xfrm rot="-3000123">
            <a:off x="-2857936" y="6169429"/>
            <a:ext cx="7510232" cy="8781658"/>
          </a:xfrm>
          <a:prstGeom prst="rect">
            <a:avLst/>
          </a:prstGeom>
          <a:solidFill>
            <a:srgbClr val="2C4359"/>
          </a:solidFill>
        </p:spPr>
      </p:sp>
      <p:sp>
        <p:nvSpPr>
          <p:cNvPr id="5" name="Freeform 5"/>
          <p:cNvSpPr/>
          <p:nvPr/>
        </p:nvSpPr>
        <p:spPr>
          <a:xfrm>
            <a:off x="10130327" y="6649162"/>
            <a:ext cx="7971349" cy="3464215"/>
          </a:xfrm>
          <a:custGeom>
            <a:avLst/>
            <a:gdLst/>
            <a:ahLst/>
            <a:cxnLst/>
            <a:rect l="l" t="t" r="r" b="b"/>
            <a:pathLst>
              <a:path w="7971349" h="3464215">
                <a:moveTo>
                  <a:pt x="0" y="0"/>
                </a:moveTo>
                <a:lnTo>
                  <a:pt x="7971348" y="0"/>
                </a:lnTo>
                <a:lnTo>
                  <a:pt x="7971348" y="3464216"/>
                </a:lnTo>
                <a:lnTo>
                  <a:pt x="0" y="3464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86249" y="957257"/>
            <a:ext cx="12925001" cy="4608194"/>
            <a:chOff x="0" y="0"/>
            <a:chExt cx="17233334" cy="6144259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17233334" cy="5107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585"/>
                </a:lnSpc>
              </a:pPr>
              <a:r>
                <a:rPr lang="en-US" sz="6020">
                  <a:solidFill>
                    <a:srgbClr val="FFFFFF"/>
                  </a:solidFill>
                  <a:latin typeface="IBM Plex Sans"/>
                </a:rPr>
                <a:t>Ejercicio de los Derechos de Acceso, Rectificación, Cancelación y Oposición (ARCO) al Tratamiento de Datos Personales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324047"/>
              <a:ext cx="17233334" cy="820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0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59374" y="9248775"/>
            <a:ext cx="3314437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IBM Plex Sans"/>
              </a:rPr>
              <a:t>MARZO 2023</a:t>
            </a:r>
          </a:p>
          <a:p>
            <a:pPr>
              <a:lnSpc>
                <a:spcPts val="2999"/>
              </a:lnSpc>
              <a:spcBef>
                <a:spcPct val="0"/>
              </a:spcBef>
            </a:pPr>
            <a:endParaRPr lang="en-US" sz="2499">
              <a:solidFill>
                <a:srgbClr val="FFFFFF"/>
              </a:solidFill>
              <a:latin typeface="IBM Plex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863961">
            <a:off x="-3986257" y="7405597"/>
            <a:ext cx="9467266" cy="4723318"/>
          </a:xfrm>
          <a:prstGeom prst="rect">
            <a:avLst/>
          </a:prstGeom>
          <a:solidFill>
            <a:srgbClr val="ADBFCC"/>
          </a:solidFill>
        </p:spPr>
      </p:sp>
      <p:sp>
        <p:nvSpPr>
          <p:cNvPr id="3" name="AutoShape 3"/>
          <p:cNvSpPr/>
          <p:nvPr/>
        </p:nvSpPr>
        <p:spPr>
          <a:xfrm rot="-1703868">
            <a:off x="-2752204" y="-2639186"/>
            <a:ext cx="10591358" cy="5278373"/>
          </a:xfrm>
          <a:prstGeom prst="rect">
            <a:avLst/>
          </a:prstGeom>
          <a:solidFill>
            <a:srgbClr val="446969"/>
          </a:solidFill>
        </p:spPr>
      </p:sp>
      <p:sp>
        <p:nvSpPr>
          <p:cNvPr id="4" name="Freeform 4"/>
          <p:cNvSpPr/>
          <p:nvPr/>
        </p:nvSpPr>
        <p:spPr>
          <a:xfrm>
            <a:off x="351967" y="449141"/>
            <a:ext cx="4210966" cy="1830016"/>
          </a:xfrm>
          <a:custGeom>
            <a:avLst/>
            <a:gdLst/>
            <a:ahLst/>
            <a:cxnLst/>
            <a:rect l="l" t="t" r="r" b="b"/>
            <a:pathLst>
              <a:path w="4210966" h="1830016">
                <a:moveTo>
                  <a:pt x="0" y="0"/>
                </a:moveTo>
                <a:lnTo>
                  <a:pt x="4210966" y="0"/>
                </a:lnTo>
                <a:lnTo>
                  <a:pt x="4210966" y="1830016"/>
                </a:lnTo>
                <a:lnTo>
                  <a:pt x="0" y="1830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622846" y="1028700"/>
            <a:ext cx="3636454" cy="4114800"/>
          </a:xfrm>
          <a:custGeom>
            <a:avLst/>
            <a:gdLst/>
            <a:ahLst/>
            <a:cxnLst/>
            <a:rect l="l" t="t" r="r" b="b"/>
            <a:pathLst>
              <a:path w="3636454" h="4114800">
                <a:moveTo>
                  <a:pt x="0" y="0"/>
                </a:moveTo>
                <a:lnTo>
                  <a:pt x="3636454" y="0"/>
                </a:lnTo>
                <a:lnTo>
                  <a:pt x="36364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197916" y="5852765"/>
            <a:ext cx="3348374" cy="3110944"/>
          </a:xfrm>
          <a:custGeom>
            <a:avLst/>
            <a:gdLst/>
            <a:ahLst/>
            <a:cxnLst/>
            <a:rect l="l" t="t" r="r" b="b"/>
            <a:pathLst>
              <a:path w="3348374" h="3110944">
                <a:moveTo>
                  <a:pt x="0" y="0"/>
                </a:moveTo>
                <a:lnTo>
                  <a:pt x="3348374" y="0"/>
                </a:lnTo>
                <a:lnTo>
                  <a:pt x="3348374" y="3110943"/>
                </a:lnTo>
                <a:lnTo>
                  <a:pt x="0" y="3110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197916" y="6950487"/>
            <a:ext cx="2010672" cy="2529147"/>
          </a:xfrm>
          <a:custGeom>
            <a:avLst/>
            <a:gdLst/>
            <a:ahLst/>
            <a:cxnLst/>
            <a:rect l="l" t="t" r="r" b="b"/>
            <a:pathLst>
              <a:path w="2010672" h="2529147">
                <a:moveTo>
                  <a:pt x="0" y="0"/>
                </a:moveTo>
                <a:lnTo>
                  <a:pt x="2010672" y="0"/>
                </a:lnTo>
                <a:lnTo>
                  <a:pt x="2010672" y="2529148"/>
                </a:lnTo>
                <a:lnTo>
                  <a:pt x="0" y="2529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009538" y="2800350"/>
            <a:ext cx="8007510" cy="234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00"/>
              </a:lnSpc>
            </a:pPr>
            <a:r>
              <a:rPr lang="en-US" sz="3084">
                <a:solidFill>
                  <a:srgbClr val="2C4359"/>
                </a:solidFill>
                <a:latin typeface="IBM Plex Sans"/>
              </a:rPr>
              <a:t>a.     Copia de Identificación oficial del Titular</a:t>
            </a:r>
          </a:p>
          <a:p>
            <a:pPr algn="just">
              <a:lnSpc>
                <a:spcPts val="3700"/>
              </a:lnSpc>
            </a:pPr>
            <a:r>
              <a:rPr lang="en-US" sz="3084">
                <a:solidFill>
                  <a:srgbClr val="2C4359"/>
                </a:solidFill>
                <a:latin typeface="IBM Plex Sans"/>
              </a:rPr>
              <a:t>b.     Identificación oficial del representante</a:t>
            </a:r>
          </a:p>
          <a:p>
            <a:pPr algn="just">
              <a:lnSpc>
                <a:spcPts val="3700"/>
              </a:lnSpc>
            </a:pPr>
            <a:r>
              <a:rPr lang="en-US" sz="3084">
                <a:solidFill>
                  <a:srgbClr val="2C4359"/>
                </a:solidFill>
                <a:latin typeface="IBM Plex Sans"/>
              </a:rPr>
              <a:t>c. Instrumento público, carta poder o declaración en  comparecencia del titular</a:t>
            </a:r>
          </a:p>
          <a:p>
            <a:pPr algn="just">
              <a:lnSpc>
                <a:spcPts val="3700"/>
              </a:lnSpc>
            </a:pPr>
            <a:endParaRPr lang="en-US" sz="3084">
              <a:solidFill>
                <a:srgbClr val="2C4359"/>
              </a:solidFill>
              <a:latin typeface="IBM Plex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62933" y="2314575"/>
            <a:ext cx="401956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spc="-131">
                <a:solidFill>
                  <a:srgbClr val="446969"/>
                </a:solidFill>
                <a:latin typeface="IBM Plex Sans Bold"/>
              </a:rPr>
              <a:t>REPRESENTANTE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37180" y="6090890"/>
            <a:ext cx="8877216" cy="280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00"/>
              </a:lnSpc>
            </a:pPr>
            <a:r>
              <a:rPr lang="en-US" sz="3084">
                <a:solidFill>
                  <a:srgbClr val="2C4359"/>
                </a:solidFill>
                <a:latin typeface="IBM Plex Sans"/>
              </a:rPr>
              <a:t>a.  Acta de nacimiento, credenciales escolares o de seguridad  social, pasaporte</a:t>
            </a:r>
          </a:p>
          <a:p>
            <a:pPr algn="just">
              <a:lnSpc>
                <a:spcPts val="3700"/>
              </a:lnSpc>
            </a:pPr>
            <a:r>
              <a:rPr lang="en-US" sz="3084">
                <a:solidFill>
                  <a:srgbClr val="2C4359"/>
                </a:solidFill>
                <a:latin typeface="IBM Plex Sans"/>
              </a:rPr>
              <a:t>b.  Representante (padres, quien ejerza la patria potestad o tutor)</a:t>
            </a:r>
          </a:p>
          <a:p>
            <a:pPr algn="just">
              <a:lnSpc>
                <a:spcPts val="3700"/>
              </a:lnSpc>
            </a:pPr>
            <a:r>
              <a:rPr lang="en-US" sz="3084">
                <a:solidFill>
                  <a:srgbClr val="2C4359"/>
                </a:solidFill>
                <a:latin typeface="IBM Plex Sans"/>
              </a:rPr>
              <a:t>(acta de nacimiento del menor, documento legal que acredite e  identificación)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357925" y="5605115"/>
            <a:ext cx="4717863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spc="-131">
                <a:solidFill>
                  <a:srgbClr val="446969"/>
                </a:solidFill>
                <a:latin typeface="IBM Plex Sans Bold"/>
              </a:rPr>
              <a:t>MENORES DE EDAD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863961">
            <a:off x="-4381666" y="7665469"/>
            <a:ext cx="9467266" cy="4723318"/>
          </a:xfrm>
          <a:prstGeom prst="rect">
            <a:avLst/>
          </a:prstGeom>
          <a:solidFill>
            <a:srgbClr val="ADBFCC"/>
          </a:solidFill>
        </p:spPr>
      </p:sp>
      <p:sp>
        <p:nvSpPr>
          <p:cNvPr id="3" name="AutoShape 3"/>
          <p:cNvSpPr/>
          <p:nvPr/>
        </p:nvSpPr>
        <p:spPr>
          <a:xfrm rot="-1703868">
            <a:off x="-2752204" y="-2639186"/>
            <a:ext cx="10591358" cy="5278373"/>
          </a:xfrm>
          <a:prstGeom prst="rect">
            <a:avLst/>
          </a:prstGeom>
          <a:solidFill>
            <a:srgbClr val="446969"/>
          </a:solidFill>
        </p:spPr>
      </p:sp>
      <p:sp>
        <p:nvSpPr>
          <p:cNvPr id="4" name="Freeform 4"/>
          <p:cNvSpPr/>
          <p:nvPr/>
        </p:nvSpPr>
        <p:spPr>
          <a:xfrm>
            <a:off x="351967" y="449141"/>
            <a:ext cx="4210966" cy="1830016"/>
          </a:xfrm>
          <a:custGeom>
            <a:avLst/>
            <a:gdLst/>
            <a:ahLst/>
            <a:cxnLst/>
            <a:rect l="l" t="t" r="r" b="b"/>
            <a:pathLst>
              <a:path w="4210966" h="1830016">
                <a:moveTo>
                  <a:pt x="0" y="0"/>
                </a:moveTo>
                <a:lnTo>
                  <a:pt x="4210966" y="0"/>
                </a:lnTo>
                <a:lnTo>
                  <a:pt x="4210966" y="1830016"/>
                </a:lnTo>
                <a:lnTo>
                  <a:pt x="0" y="1830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280199" y="1934640"/>
            <a:ext cx="2373597" cy="3001099"/>
          </a:xfrm>
          <a:custGeom>
            <a:avLst/>
            <a:gdLst/>
            <a:ahLst/>
            <a:cxnLst/>
            <a:rect l="l" t="t" r="r" b="b"/>
            <a:pathLst>
              <a:path w="2373597" h="3001099">
                <a:moveTo>
                  <a:pt x="0" y="0"/>
                </a:moveTo>
                <a:lnTo>
                  <a:pt x="2373597" y="0"/>
                </a:lnTo>
                <a:lnTo>
                  <a:pt x="2373597" y="3001100"/>
                </a:lnTo>
                <a:lnTo>
                  <a:pt x="0" y="300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739364" y="6023206"/>
            <a:ext cx="3519936" cy="3519936"/>
          </a:xfrm>
          <a:custGeom>
            <a:avLst/>
            <a:gdLst/>
            <a:ahLst/>
            <a:cxnLst/>
            <a:rect l="l" t="t" r="r" b="b"/>
            <a:pathLst>
              <a:path w="3519936" h="3519936">
                <a:moveTo>
                  <a:pt x="0" y="0"/>
                </a:moveTo>
                <a:lnTo>
                  <a:pt x="3519936" y="0"/>
                </a:lnTo>
                <a:lnTo>
                  <a:pt x="3519936" y="3519936"/>
                </a:lnTo>
                <a:lnTo>
                  <a:pt x="0" y="35199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563199" y="3266167"/>
            <a:ext cx="9081063" cy="14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00"/>
              </a:lnSpc>
            </a:pPr>
            <a:r>
              <a:rPr lang="en-US" sz="3084">
                <a:solidFill>
                  <a:srgbClr val="2C4359"/>
                </a:solidFill>
                <a:latin typeface="IBM Plex Sans"/>
              </a:rPr>
              <a:t>a.       Acta de nacimiento, pasaporte </a:t>
            </a:r>
          </a:p>
          <a:p>
            <a:pPr algn="just">
              <a:lnSpc>
                <a:spcPts val="3700"/>
              </a:lnSpc>
            </a:pPr>
            <a:r>
              <a:rPr lang="en-US" sz="3084">
                <a:solidFill>
                  <a:srgbClr val="2C4359"/>
                </a:solidFill>
                <a:latin typeface="IBM Plex Sans"/>
              </a:rPr>
              <a:t>b. Representante (Instrumento legal de designación del tutor, identificación)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37761" y="1783857"/>
            <a:ext cx="11232571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300" spc="-131">
                <a:solidFill>
                  <a:srgbClr val="446969"/>
                </a:solidFill>
                <a:latin typeface="IBM Plex Sans Bold"/>
              </a:rPr>
              <a:t>PERSONA EN ESTADO DE INTERDICCIÓN O INCAPACIDAD DECLARADA POR LEY O POR AUTORIDAD JUDICIAL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63162" y="6309318"/>
            <a:ext cx="9601972" cy="327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00"/>
              </a:lnSpc>
            </a:pPr>
            <a:r>
              <a:rPr lang="en-US" sz="3084">
                <a:solidFill>
                  <a:srgbClr val="2C4359"/>
                </a:solidFill>
                <a:latin typeface="IBM Plex Sans"/>
              </a:rPr>
              <a:t>a.   Acta de defunción del titular</a:t>
            </a:r>
          </a:p>
          <a:p>
            <a:pPr algn="just">
              <a:lnSpc>
                <a:spcPts val="3700"/>
              </a:lnSpc>
            </a:pPr>
            <a:r>
              <a:rPr lang="en-US" sz="3084">
                <a:solidFill>
                  <a:srgbClr val="2C4359"/>
                </a:solidFill>
                <a:latin typeface="IBM Plex Sans"/>
              </a:rPr>
              <a:t>b. Documentos que acrediten el interés jurídico de quien  pretende ejercer el derecho</a:t>
            </a:r>
          </a:p>
          <a:p>
            <a:pPr algn="just">
              <a:lnSpc>
                <a:spcPts val="3700"/>
              </a:lnSpc>
            </a:pPr>
            <a:r>
              <a:rPr lang="en-US" sz="3084">
                <a:solidFill>
                  <a:srgbClr val="2C4359"/>
                </a:solidFill>
                <a:latin typeface="IBM Plex Sans"/>
              </a:rPr>
              <a:t>c. Documento que contenga y acredite, de forma fehaciente, la  expresión de voluntad del titular fallecido o, en su caso,  resolución judicial</a:t>
            </a:r>
          </a:p>
          <a:p>
            <a:pPr algn="just">
              <a:lnSpc>
                <a:spcPts val="3700"/>
              </a:lnSpc>
            </a:pPr>
            <a:r>
              <a:rPr lang="en-US" sz="3084">
                <a:solidFill>
                  <a:srgbClr val="2C4359"/>
                </a:solidFill>
                <a:latin typeface="IBM Plex Sans"/>
              </a:rPr>
              <a:t>d.   Identificación oficial de quien solicita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769847" y="5775556"/>
            <a:ext cx="5394301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spc="-131">
                <a:solidFill>
                  <a:srgbClr val="446969"/>
                </a:solidFill>
                <a:latin typeface="IBM Plex Sans Bold"/>
              </a:rPr>
              <a:t>PERSONAS FALLECIDAS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170494">
            <a:off x="-111985" y="5405437"/>
            <a:ext cx="3876006" cy="7604108"/>
          </a:xfrm>
          <a:prstGeom prst="rect">
            <a:avLst/>
          </a:prstGeom>
          <a:solidFill>
            <a:srgbClr val="2C4359"/>
          </a:solidFill>
        </p:spPr>
      </p:sp>
      <p:sp>
        <p:nvSpPr>
          <p:cNvPr id="3" name="AutoShape 3"/>
          <p:cNvSpPr/>
          <p:nvPr/>
        </p:nvSpPr>
        <p:spPr>
          <a:xfrm rot="2470852">
            <a:off x="13900726" y="-1492052"/>
            <a:ext cx="7543000" cy="3964289"/>
          </a:xfrm>
          <a:prstGeom prst="rect">
            <a:avLst/>
          </a:prstGeom>
          <a:solidFill>
            <a:srgbClr val="D3D4D6"/>
          </a:solidFill>
        </p:spPr>
      </p:sp>
      <p:sp>
        <p:nvSpPr>
          <p:cNvPr id="4" name="Freeform 4"/>
          <p:cNvSpPr/>
          <p:nvPr/>
        </p:nvSpPr>
        <p:spPr>
          <a:xfrm>
            <a:off x="129378" y="8084723"/>
            <a:ext cx="3871598" cy="1682532"/>
          </a:xfrm>
          <a:custGeom>
            <a:avLst/>
            <a:gdLst/>
            <a:ahLst/>
            <a:cxnLst/>
            <a:rect l="l" t="t" r="r" b="b"/>
            <a:pathLst>
              <a:path w="3871598" h="1682532">
                <a:moveTo>
                  <a:pt x="0" y="0"/>
                </a:moveTo>
                <a:lnTo>
                  <a:pt x="3871598" y="0"/>
                </a:lnTo>
                <a:lnTo>
                  <a:pt x="3871598" y="1682532"/>
                </a:lnTo>
                <a:lnTo>
                  <a:pt x="0" y="1682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872103" y="6030111"/>
            <a:ext cx="3693400" cy="3347143"/>
          </a:xfrm>
          <a:custGeom>
            <a:avLst/>
            <a:gdLst/>
            <a:ahLst/>
            <a:cxnLst/>
            <a:rect l="l" t="t" r="r" b="b"/>
            <a:pathLst>
              <a:path w="3693400" h="3347143">
                <a:moveTo>
                  <a:pt x="0" y="0"/>
                </a:moveTo>
                <a:lnTo>
                  <a:pt x="3693399" y="0"/>
                </a:lnTo>
                <a:lnTo>
                  <a:pt x="3693399" y="3347144"/>
                </a:lnTo>
                <a:lnTo>
                  <a:pt x="0" y="33471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1388648"/>
            <a:ext cx="13243994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2C4359"/>
                </a:solidFill>
                <a:latin typeface="IBM Plex Sans Bold"/>
              </a:rPr>
              <a:t>DERECHO DE ACCESO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45862" y="5005804"/>
            <a:ext cx="1252636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446969"/>
                </a:solidFill>
                <a:latin typeface="IBM Plex Sans Bold"/>
              </a:rPr>
              <a:t>MODALIDADES EN LAS QUE SE PUEDE ACCEDER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26018" y="2715458"/>
            <a:ext cx="14245935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Derecho del Titular de acceder a sus Datos Personales que obren en posesión del Responsable, así como a conocer la información relacionada con las condiciones, generalidades y particularidades de su Tratamiento.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81777" y="5910155"/>
            <a:ext cx="7093536" cy="346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•Verbal (orientación)</a:t>
            </a:r>
          </a:p>
          <a:p>
            <a:pPr algn="just">
              <a:lnSpc>
                <a:spcPts val="3960"/>
              </a:lnSpc>
            </a:pPr>
            <a:endParaRPr lang="en-US" sz="3300">
              <a:solidFill>
                <a:srgbClr val="2C4359"/>
              </a:solidFill>
              <a:latin typeface="IBM Plex Sans Bold"/>
            </a:endParaRPr>
          </a:p>
          <a:p>
            <a:pPr algn="just">
              <a:lnSpc>
                <a:spcPts val="3960"/>
              </a:lnSpc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•Consulta directa o in situ</a:t>
            </a:r>
          </a:p>
          <a:p>
            <a:pPr algn="just">
              <a:lnSpc>
                <a:spcPts val="3960"/>
              </a:lnSpc>
            </a:pPr>
            <a:endParaRPr lang="en-US" sz="3300">
              <a:solidFill>
                <a:srgbClr val="2C4359"/>
              </a:solidFill>
              <a:latin typeface="IBM Plex Sans Bold"/>
            </a:endParaRPr>
          </a:p>
          <a:p>
            <a:pPr algn="just">
              <a:lnSpc>
                <a:spcPts val="3960"/>
              </a:lnSpc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•Copias simples o certificadas</a:t>
            </a:r>
          </a:p>
          <a:p>
            <a:pPr algn="just">
              <a:lnSpc>
                <a:spcPts val="3960"/>
              </a:lnSpc>
            </a:pPr>
            <a:endParaRPr lang="en-US" sz="3300">
              <a:solidFill>
                <a:srgbClr val="2C4359"/>
              </a:solidFill>
              <a:latin typeface="IBM Plex Sans Bold"/>
            </a:endParaRPr>
          </a:p>
          <a:p>
            <a:pPr marL="0" lvl="0" indent="0" algn="just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•Medios electrónicos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387270">
            <a:off x="14907852" y="6195043"/>
            <a:ext cx="7448562" cy="5056291"/>
          </a:xfrm>
          <a:prstGeom prst="rect">
            <a:avLst/>
          </a:prstGeom>
          <a:solidFill>
            <a:srgbClr val="ADBFCC"/>
          </a:solidFill>
        </p:spPr>
      </p:sp>
      <p:grpSp>
        <p:nvGrpSpPr>
          <p:cNvPr id="3" name="Group 3"/>
          <p:cNvGrpSpPr/>
          <p:nvPr/>
        </p:nvGrpSpPr>
        <p:grpSpPr>
          <a:xfrm rot="-10800000">
            <a:off x="12104965" y="0"/>
            <a:ext cx="6183035" cy="6173142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 rot="-3344541">
            <a:off x="14378754" y="-6355564"/>
            <a:ext cx="8854294" cy="12711127"/>
          </a:xfrm>
          <a:prstGeom prst="rect">
            <a:avLst/>
          </a:prstGeom>
          <a:solidFill>
            <a:srgbClr val="446969"/>
          </a:solidFill>
        </p:spPr>
      </p:sp>
      <p:sp>
        <p:nvSpPr>
          <p:cNvPr id="6" name="Freeform 6"/>
          <p:cNvSpPr/>
          <p:nvPr/>
        </p:nvSpPr>
        <p:spPr>
          <a:xfrm>
            <a:off x="13702801" y="304483"/>
            <a:ext cx="4175232" cy="1814486"/>
          </a:xfrm>
          <a:custGeom>
            <a:avLst/>
            <a:gdLst/>
            <a:ahLst/>
            <a:cxnLst/>
            <a:rect l="l" t="t" r="r" b="b"/>
            <a:pathLst>
              <a:path w="4175232" h="1814486">
                <a:moveTo>
                  <a:pt x="0" y="0"/>
                </a:moveTo>
                <a:lnTo>
                  <a:pt x="4175233" y="0"/>
                </a:lnTo>
                <a:lnTo>
                  <a:pt x="4175233" y="1814486"/>
                </a:lnTo>
                <a:lnTo>
                  <a:pt x="0" y="1814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104965" y="4868135"/>
            <a:ext cx="3985186" cy="4737219"/>
          </a:xfrm>
          <a:custGeom>
            <a:avLst/>
            <a:gdLst/>
            <a:ahLst/>
            <a:cxnLst/>
            <a:rect l="l" t="t" r="r" b="b"/>
            <a:pathLst>
              <a:path w="3985186" h="4737219">
                <a:moveTo>
                  <a:pt x="0" y="0"/>
                </a:moveTo>
                <a:lnTo>
                  <a:pt x="3985186" y="0"/>
                </a:lnTo>
                <a:lnTo>
                  <a:pt x="3985186" y="4737219"/>
                </a:lnTo>
                <a:lnTo>
                  <a:pt x="0" y="47372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1628432"/>
            <a:ext cx="13972868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99"/>
              </a:lnSpc>
              <a:spcBef>
                <a:spcPct val="0"/>
              </a:spcBef>
            </a:pPr>
            <a:r>
              <a:rPr lang="en-US" sz="6499">
                <a:solidFill>
                  <a:srgbClr val="2C4359"/>
                </a:solidFill>
                <a:latin typeface="IBM Plex Sans Bold"/>
              </a:rPr>
              <a:t>DERECHO DE RECTIFICACIÓN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3086571"/>
            <a:ext cx="13972868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Derecho del Titular a solicitar al Responsable la rectificación o corrección de sus Datos Personales, cuando éstos resulten ser inexactos, incompletos o no se encuentren actualizados.</a:t>
            </a:r>
          </a:p>
          <a:p>
            <a:pPr marL="0" lvl="0" indent="0" algn="just">
              <a:lnSpc>
                <a:spcPts val="3960"/>
              </a:lnSpc>
              <a:spcBef>
                <a:spcPct val="0"/>
              </a:spcBef>
            </a:pPr>
            <a:endParaRPr lang="en-US" sz="3300">
              <a:solidFill>
                <a:srgbClr val="2C4359"/>
              </a:solidFill>
              <a:latin typeface="IBM Plex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26956" y="5802220"/>
            <a:ext cx="9902394" cy="195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2C4359"/>
                </a:solidFill>
                <a:latin typeface="IBM Plex Sans Bold"/>
              </a:rPr>
              <a:t>Constancia que acredite la corrección solicitada:</a:t>
            </a:r>
          </a:p>
          <a:p>
            <a:pPr marL="690881" lvl="1" indent="-345440" algn="just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2C4359"/>
                </a:solidFill>
                <a:latin typeface="IBM Plex Sans Bold"/>
              </a:rPr>
              <a:t>Nombre completo del titular </a:t>
            </a:r>
          </a:p>
          <a:p>
            <a:pPr marL="690881" lvl="1" indent="-345440" algn="just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2C4359"/>
                </a:solidFill>
                <a:latin typeface="IBM Plex Sans Bold"/>
              </a:rPr>
              <a:t>Datos personales corregidos</a:t>
            </a:r>
          </a:p>
          <a:p>
            <a:pPr marL="690881" lvl="1" indent="-345440" algn="just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2C4359"/>
                </a:solidFill>
                <a:latin typeface="IBM Plex Sans Bold"/>
              </a:rPr>
              <a:t>Fecha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170494">
            <a:off x="-111985" y="5405437"/>
            <a:ext cx="3876006" cy="7604108"/>
          </a:xfrm>
          <a:prstGeom prst="rect">
            <a:avLst/>
          </a:prstGeom>
          <a:solidFill>
            <a:srgbClr val="2C4359"/>
          </a:solidFill>
        </p:spPr>
      </p:sp>
      <p:sp>
        <p:nvSpPr>
          <p:cNvPr id="3" name="AutoShape 3"/>
          <p:cNvSpPr/>
          <p:nvPr/>
        </p:nvSpPr>
        <p:spPr>
          <a:xfrm rot="2470852">
            <a:off x="13900726" y="-1492052"/>
            <a:ext cx="7543000" cy="3964289"/>
          </a:xfrm>
          <a:prstGeom prst="rect">
            <a:avLst/>
          </a:prstGeom>
          <a:solidFill>
            <a:srgbClr val="D3D4D6"/>
          </a:solidFill>
        </p:spPr>
      </p:sp>
      <p:sp>
        <p:nvSpPr>
          <p:cNvPr id="4" name="Freeform 4"/>
          <p:cNvSpPr/>
          <p:nvPr/>
        </p:nvSpPr>
        <p:spPr>
          <a:xfrm>
            <a:off x="129378" y="8084723"/>
            <a:ext cx="3871598" cy="1682532"/>
          </a:xfrm>
          <a:custGeom>
            <a:avLst/>
            <a:gdLst/>
            <a:ahLst/>
            <a:cxnLst/>
            <a:rect l="l" t="t" r="r" b="b"/>
            <a:pathLst>
              <a:path w="3871598" h="1682532">
                <a:moveTo>
                  <a:pt x="0" y="0"/>
                </a:moveTo>
                <a:lnTo>
                  <a:pt x="3871598" y="0"/>
                </a:lnTo>
                <a:lnTo>
                  <a:pt x="3871598" y="1682532"/>
                </a:lnTo>
                <a:lnTo>
                  <a:pt x="0" y="1682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222596" y="5143500"/>
            <a:ext cx="3435561" cy="3983259"/>
          </a:xfrm>
          <a:custGeom>
            <a:avLst/>
            <a:gdLst/>
            <a:ahLst/>
            <a:cxnLst/>
            <a:rect l="l" t="t" r="r" b="b"/>
            <a:pathLst>
              <a:path w="3435561" h="3983259">
                <a:moveTo>
                  <a:pt x="0" y="0"/>
                </a:moveTo>
                <a:lnTo>
                  <a:pt x="3435560" y="0"/>
                </a:lnTo>
                <a:lnTo>
                  <a:pt x="3435560" y="3983259"/>
                </a:lnTo>
                <a:lnTo>
                  <a:pt x="0" y="39832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1388648"/>
            <a:ext cx="13243994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2C4359"/>
                </a:solidFill>
                <a:latin typeface="IBM Plex Sans Bold"/>
              </a:rPr>
              <a:t>DERECHO DE CANCELACIÓN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35189" y="2791652"/>
            <a:ext cx="14245935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Derecho del Titular a solicitar la cancelación de sus Datos Personales de los archivos, registros, expedientes y sistemas del Responsable, a fin de que los mismos ya no estén en su posesión.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4000" y="4906279"/>
            <a:ext cx="7700625" cy="445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Constancia que señale: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Documentos, bases de datos, archivos, registros, expedientes, sistemas donde se encuentran los datos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Supresión definitiva o periodo de bloqueo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Descripción general de las medidas adoptadas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387270">
            <a:off x="14907852" y="6195043"/>
            <a:ext cx="7448562" cy="5056291"/>
          </a:xfrm>
          <a:prstGeom prst="rect">
            <a:avLst/>
          </a:prstGeom>
          <a:solidFill>
            <a:srgbClr val="ADBFCC"/>
          </a:solidFill>
        </p:spPr>
      </p:sp>
      <p:grpSp>
        <p:nvGrpSpPr>
          <p:cNvPr id="3" name="Group 3"/>
          <p:cNvGrpSpPr/>
          <p:nvPr/>
        </p:nvGrpSpPr>
        <p:grpSpPr>
          <a:xfrm rot="-10800000">
            <a:off x="12104965" y="0"/>
            <a:ext cx="6183035" cy="6173142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 rot="-3344541">
            <a:off x="14378754" y="-6355564"/>
            <a:ext cx="8854294" cy="12711127"/>
          </a:xfrm>
          <a:prstGeom prst="rect">
            <a:avLst/>
          </a:prstGeom>
          <a:solidFill>
            <a:srgbClr val="446969"/>
          </a:solidFill>
        </p:spPr>
      </p:sp>
      <p:sp>
        <p:nvSpPr>
          <p:cNvPr id="6" name="Freeform 6"/>
          <p:cNvSpPr/>
          <p:nvPr/>
        </p:nvSpPr>
        <p:spPr>
          <a:xfrm>
            <a:off x="13702801" y="304483"/>
            <a:ext cx="4175232" cy="1814486"/>
          </a:xfrm>
          <a:custGeom>
            <a:avLst/>
            <a:gdLst/>
            <a:ahLst/>
            <a:cxnLst/>
            <a:rect l="l" t="t" r="r" b="b"/>
            <a:pathLst>
              <a:path w="4175232" h="1814486">
                <a:moveTo>
                  <a:pt x="0" y="0"/>
                </a:moveTo>
                <a:lnTo>
                  <a:pt x="4175233" y="0"/>
                </a:lnTo>
                <a:lnTo>
                  <a:pt x="4175233" y="1814486"/>
                </a:lnTo>
                <a:lnTo>
                  <a:pt x="0" y="1814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554201" y="5208546"/>
            <a:ext cx="4472432" cy="4623755"/>
          </a:xfrm>
          <a:custGeom>
            <a:avLst/>
            <a:gdLst/>
            <a:ahLst/>
            <a:cxnLst/>
            <a:rect l="l" t="t" r="r" b="b"/>
            <a:pathLst>
              <a:path w="4472432" h="4623755">
                <a:moveTo>
                  <a:pt x="0" y="0"/>
                </a:moveTo>
                <a:lnTo>
                  <a:pt x="4472433" y="0"/>
                </a:lnTo>
                <a:lnTo>
                  <a:pt x="4472433" y="4623756"/>
                </a:lnTo>
                <a:lnTo>
                  <a:pt x="0" y="46237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1028700"/>
            <a:ext cx="11325347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99"/>
              </a:lnSpc>
              <a:spcBef>
                <a:spcPct val="0"/>
              </a:spcBef>
            </a:pPr>
            <a:r>
              <a:rPr lang="en-US" sz="6499">
                <a:solidFill>
                  <a:srgbClr val="2C4359"/>
                </a:solidFill>
                <a:latin typeface="IBM Plex Sans Bold"/>
              </a:rPr>
              <a:t>DERECHO DE OPOSICIÓN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400424"/>
            <a:ext cx="12674101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446969"/>
                </a:solidFill>
                <a:latin typeface="IBM Plex Sans Bold"/>
              </a:rPr>
              <a:t>El Titular podrá oponerse al Tratamiento de sus Datos Personales o exigir que se cese en el mismo, cuando: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0943" y="4076824"/>
            <a:ext cx="14199103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2C4359"/>
                </a:solidFill>
                <a:latin typeface="IBM Plex Sans Bold"/>
              </a:rPr>
              <a:t>I. Exista una causa legítima y su situación específica así lo requiera, lo cual implica que aun siendo lícito el Tratamiento, el mismo debe cesar para evitar que su persistencia cause un daño o perjuicio al Titular, o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0943" y="6021051"/>
            <a:ext cx="12266114" cy="293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2C4359"/>
                </a:solidFill>
                <a:latin typeface="IBM Plex Sans Bold"/>
              </a:rPr>
              <a:t>II. Sus Datos Personales sean objeto de un Tratamiento automatizado, el cual le produzca efectos jurídicos no deseados o afecte de manera significativa sus intereses, derechos o libertades, y estén destinados a evaluar, sin intervención humana, determinados aspectos personales del mismo o analizar o predecir, en particular, su rendimiento profesional, situación económica, estado de salud, preferencias sexuales, fiabilidad o comportamiento.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898149">
            <a:off x="921589" y="6807404"/>
            <a:ext cx="3876006" cy="7604108"/>
          </a:xfrm>
          <a:prstGeom prst="rect">
            <a:avLst/>
          </a:prstGeom>
          <a:solidFill>
            <a:srgbClr val="2C4359"/>
          </a:solidFill>
        </p:spPr>
      </p:sp>
      <p:sp>
        <p:nvSpPr>
          <p:cNvPr id="3" name="AutoShape 3"/>
          <p:cNvSpPr/>
          <p:nvPr/>
        </p:nvSpPr>
        <p:spPr>
          <a:xfrm rot="2470852">
            <a:off x="13487800" y="-953444"/>
            <a:ext cx="7543000" cy="3964289"/>
          </a:xfrm>
          <a:prstGeom prst="rect">
            <a:avLst/>
          </a:prstGeom>
          <a:solidFill>
            <a:srgbClr val="D3D4D6"/>
          </a:solidFill>
        </p:spPr>
      </p:sp>
      <p:grpSp>
        <p:nvGrpSpPr>
          <p:cNvPr id="4" name="Group 4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322446" y="8520881"/>
            <a:ext cx="3393681" cy="1474837"/>
          </a:xfrm>
          <a:custGeom>
            <a:avLst/>
            <a:gdLst/>
            <a:ahLst/>
            <a:cxnLst/>
            <a:rect l="l" t="t" r="r" b="b"/>
            <a:pathLst>
              <a:path w="3393681" h="1474837">
                <a:moveTo>
                  <a:pt x="0" y="0"/>
                </a:moveTo>
                <a:lnTo>
                  <a:pt x="3393681" y="0"/>
                </a:lnTo>
                <a:lnTo>
                  <a:pt x="3393681" y="1474838"/>
                </a:lnTo>
                <a:lnTo>
                  <a:pt x="0" y="1474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783392" y="3983134"/>
            <a:ext cx="11032068" cy="459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279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Nombre completo del Titular y domicilio o cualquier otro medio para oír y recibir notificaciones</a:t>
            </a:r>
          </a:p>
          <a:p>
            <a:pPr algn="just">
              <a:lnSpc>
                <a:spcPts val="2799"/>
              </a:lnSpc>
            </a:pPr>
            <a:endParaRPr lang="en-US" sz="2799">
              <a:solidFill>
                <a:srgbClr val="2C4359"/>
              </a:solidFill>
              <a:latin typeface="IBM Plex Sans"/>
            </a:endParaRPr>
          </a:p>
          <a:p>
            <a:pPr marL="604519" lvl="1" indent="-302260" algn="just">
              <a:lnSpc>
                <a:spcPts val="279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Descripción clara y precisa de los Datos Personales </a:t>
            </a:r>
          </a:p>
          <a:p>
            <a:pPr algn="just">
              <a:lnSpc>
                <a:spcPts val="2799"/>
              </a:lnSpc>
            </a:pPr>
            <a:endParaRPr lang="en-US" sz="2799">
              <a:solidFill>
                <a:srgbClr val="2C4359"/>
              </a:solidFill>
              <a:latin typeface="IBM Plex Sans"/>
            </a:endParaRPr>
          </a:p>
          <a:p>
            <a:pPr marL="604519" lvl="1" indent="-302260" algn="just">
              <a:lnSpc>
                <a:spcPts val="279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 Acceso (modalidad de entrega) Rectificación (documentación)</a:t>
            </a:r>
          </a:p>
          <a:p>
            <a:pPr algn="just">
              <a:lnSpc>
                <a:spcPts val="2799"/>
              </a:lnSpc>
            </a:pPr>
            <a:endParaRPr lang="en-US" sz="2799">
              <a:solidFill>
                <a:srgbClr val="2C4359"/>
              </a:solidFill>
              <a:latin typeface="IBM Plex Sans"/>
            </a:endParaRPr>
          </a:p>
          <a:p>
            <a:pPr marL="604519" lvl="1" indent="-302260" algn="just">
              <a:lnSpc>
                <a:spcPts val="279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Descripción del Derecho ARCO que se pretende ejercer</a:t>
            </a:r>
          </a:p>
          <a:p>
            <a:pPr algn="just">
              <a:lnSpc>
                <a:spcPts val="2799"/>
              </a:lnSpc>
            </a:pPr>
            <a:endParaRPr lang="en-US" sz="2799">
              <a:solidFill>
                <a:srgbClr val="2C4359"/>
              </a:solidFill>
              <a:latin typeface="IBM Plex Sans"/>
            </a:endParaRPr>
          </a:p>
          <a:p>
            <a:pPr marL="604519" lvl="1" indent="-302260" algn="just">
              <a:lnSpc>
                <a:spcPts val="279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Documentos que acrediten la identidad del Titular, y en su caso, la personalidad e identidad de su representante</a:t>
            </a:r>
          </a:p>
          <a:p>
            <a:pPr algn="just">
              <a:lnSpc>
                <a:spcPts val="2799"/>
              </a:lnSpc>
            </a:pPr>
            <a:endParaRPr lang="en-US" sz="2799">
              <a:solidFill>
                <a:srgbClr val="2C4359"/>
              </a:solidFill>
              <a:latin typeface="IBM Plex Sans"/>
            </a:endParaRPr>
          </a:p>
          <a:p>
            <a:pPr marL="604519" lvl="1" indent="-302260" algn="just">
              <a:lnSpc>
                <a:spcPts val="279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Cualquier otro elemento o documento que facilite la localización</a:t>
            </a:r>
          </a:p>
        </p:txBody>
      </p:sp>
      <p:sp>
        <p:nvSpPr>
          <p:cNvPr id="15" name="Freeform 15"/>
          <p:cNvSpPr/>
          <p:nvPr/>
        </p:nvSpPr>
        <p:spPr>
          <a:xfrm>
            <a:off x="14243456" y="2854659"/>
            <a:ext cx="3885838" cy="6877589"/>
          </a:xfrm>
          <a:custGeom>
            <a:avLst/>
            <a:gdLst/>
            <a:ahLst/>
            <a:cxnLst/>
            <a:rect l="l" t="t" r="r" b="b"/>
            <a:pathLst>
              <a:path w="3885838" h="6877589">
                <a:moveTo>
                  <a:pt x="0" y="0"/>
                </a:moveTo>
                <a:lnTo>
                  <a:pt x="3885837" y="0"/>
                </a:lnTo>
                <a:lnTo>
                  <a:pt x="3885837" y="6877589"/>
                </a:lnTo>
                <a:lnTo>
                  <a:pt x="0" y="68775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678942"/>
            <a:ext cx="12413545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60"/>
              </a:lnSpc>
              <a:spcBef>
                <a:spcPct val="0"/>
              </a:spcBef>
            </a:pPr>
            <a:r>
              <a:rPr lang="en-US" sz="5800">
                <a:solidFill>
                  <a:srgbClr val="446969"/>
                </a:solidFill>
                <a:latin typeface="IBM Plex Sans Bold"/>
              </a:rPr>
              <a:t>REQUISITOS PARA EL EJERCICIO DE LOS DERECHOS ARCO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2854659"/>
            <a:ext cx="12191677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59"/>
              </a:lnSpc>
              <a:spcBef>
                <a:spcPct val="0"/>
              </a:spcBef>
            </a:pPr>
            <a:r>
              <a:rPr lang="en-US" sz="2799">
                <a:solidFill>
                  <a:srgbClr val="2C4359"/>
                </a:solidFill>
                <a:latin typeface="IBM Plex Sans Bold"/>
              </a:rPr>
              <a:t>El titular o su representante deberá presentar una solicitud (escrito, formato, medio electrónico) ante la Unidad de Transparencia.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3572631" y="-827666"/>
            <a:ext cx="6183035" cy="6173142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 rot="-3344541">
            <a:off x="14378754" y="-6355564"/>
            <a:ext cx="8854294" cy="12711127"/>
          </a:xfrm>
          <a:prstGeom prst="rect">
            <a:avLst/>
          </a:prstGeom>
          <a:solidFill>
            <a:srgbClr val="446969"/>
          </a:solidFill>
        </p:spPr>
      </p:sp>
      <p:sp>
        <p:nvSpPr>
          <p:cNvPr id="5" name="Freeform 5"/>
          <p:cNvSpPr/>
          <p:nvPr/>
        </p:nvSpPr>
        <p:spPr>
          <a:xfrm>
            <a:off x="13702801" y="304483"/>
            <a:ext cx="4175232" cy="1814486"/>
          </a:xfrm>
          <a:custGeom>
            <a:avLst/>
            <a:gdLst/>
            <a:ahLst/>
            <a:cxnLst/>
            <a:rect l="l" t="t" r="r" b="b"/>
            <a:pathLst>
              <a:path w="4175232" h="1814486">
                <a:moveTo>
                  <a:pt x="0" y="0"/>
                </a:moveTo>
                <a:lnTo>
                  <a:pt x="4175233" y="0"/>
                </a:lnTo>
                <a:lnTo>
                  <a:pt x="4175233" y="1814486"/>
                </a:lnTo>
                <a:lnTo>
                  <a:pt x="0" y="1814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32389" y="3669076"/>
            <a:ext cx="14442246" cy="335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1100" lvl="1" indent="-300550" algn="just">
              <a:lnSpc>
                <a:spcPts val="3340"/>
              </a:lnSpc>
              <a:buFont typeface="Arial"/>
              <a:buChar char="•"/>
            </a:pPr>
            <a:r>
              <a:rPr lang="en-US" sz="2784">
                <a:solidFill>
                  <a:srgbClr val="2C4359"/>
                </a:solidFill>
                <a:latin typeface="IBM Plex Sans"/>
              </a:rPr>
              <a:t>En caso de que el titular de los datos o su representante realice una solicitud de acceso a la información donde se encuentren sus datos personales, los sujetos obligados deberán reconducir la solicitud y atenderla en términos de las leyes aplicables al ejercicio del derecho a la protección de datos personales. Dando acceso a los datos previa acreditación de la identidad o personalidad del mismo, en términos de las disposiciones normativas aplicables.</a:t>
            </a:r>
          </a:p>
          <a:p>
            <a:pPr algn="just">
              <a:lnSpc>
                <a:spcPts val="3340"/>
              </a:lnSpc>
            </a:pPr>
            <a:endParaRPr lang="en-US" sz="2784">
              <a:solidFill>
                <a:srgbClr val="2C4359"/>
              </a:solidFill>
              <a:latin typeface="IBM Plex Sans"/>
            </a:endParaRPr>
          </a:p>
          <a:p>
            <a:pPr marL="0" lvl="0" indent="0" algn="just">
              <a:lnSpc>
                <a:spcPts val="3340"/>
              </a:lnSpc>
              <a:spcBef>
                <a:spcPct val="0"/>
              </a:spcBef>
            </a:pPr>
            <a:endParaRPr lang="en-US" sz="2784">
              <a:solidFill>
                <a:srgbClr val="2C4359"/>
              </a:solidFill>
              <a:latin typeface="IBM Plex San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119276" y="6534997"/>
            <a:ext cx="3346609" cy="2723303"/>
          </a:xfrm>
          <a:custGeom>
            <a:avLst/>
            <a:gdLst/>
            <a:ahLst/>
            <a:cxnLst/>
            <a:rect l="l" t="t" r="r" b="b"/>
            <a:pathLst>
              <a:path w="3346609" h="2723303">
                <a:moveTo>
                  <a:pt x="0" y="0"/>
                </a:moveTo>
                <a:lnTo>
                  <a:pt x="3346610" y="0"/>
                </a:lnTo>
                <a:lnTo>
                  <a:pt x="3346610" y="2723303"/>
                </a:lnTo>
                <a:lnTo>
                  <a:pt x="0" y="272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32389" y="1801705"/>
            <a:ext cx="1361996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2C4359"/>
                </a:solidFill>
                <a:latin typeface="IBM Plex Sans Bold"/>
              </a:rPr>
              <a:t>RECONDUCCIÓN DE SOLICITUD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13075" y="7448550"/>
            <a:ext cx="8170793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2C4359"/>
                </a:solidFill>
                <a:latin typeface="IBM Plex Sans Bold"/>
              </a:rPr>
              <a:t>Lineamientos Generales en Materia de Clasificación y</a:t>
            </a:r>
          </a:p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2C4359"/>
                </a:solidFill>
                <a:latin typeface="IBM Plex Sans Bold"/>
              </a:rPr>
              <a:t>Desclasificación de la Información, así como para la</a:t>
            </a:r>
          </a:p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2C4359"/>
                </a:solidFill>
                <a:latin typeface="IBM Plex Sans Bold"/>
              </a:rPr>
              <a:t>Elaboración de Versiones Públicas</a:t>
            </a:r>
          </a:p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2C4359"/>
                </a:solidFill>
                <a:latin typeface="IBM Plex Sans Bold"/>
              </a:rPr>
              <a:t>(Trigésimo Noveno)</a:t>
            </a:r>
          </a:p>
          <a:p>
            <a:pPr algn="just">
              <a:lnSpc>
                <a:spcPts val="2879"/>
              </a:lnSpc>
            </a:pPr>
            <a:endParaRPr lang="en-US" sz="2400">
              <a:solidFill>
                <a:srgbClr val="2C4359"/>
              </a:solidFill>
              <a:latin typeface="IBM Plex Sans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08415" y="1781154"/>
            <a:ext cx="7063064" cy="5295342"/>
          </a:xfrm>
          <a:custGeom>
            <a:avLst/>
            <a:gdLst/>
            <a:ahLst/>
            <a:cxnLst/>
            <a:rect l="l" t="t" r="r" b="b"/>
            <a:pathLst>
              <a:path w="7063064" h="5295342">
                <a:moveTo>
                  <a:pt x="0" y="0"/>
                </a:moveTo>
                <a:lnTo>
                  <a:pt x="7063063" y="0"/>
                </a:lnTo>
                <a:lnTo>
                  <a:pt x="7063063" y="5295342"/>
                </a:lnTo>
                <a:lnTo>
                  <a:pt x="0" y="52953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-1627838">
            <a:off x="-2469747" y="-3651298"/>
            <a:ext cx="10591358" cy="5278373"/>
          </a:xfrm>
          <a:prstGeom prst="rect">
            <a:avLst/>
          </a:prstGeom>
          <a:solidFill>
            <a:srgbClr val="446969"/>
          </a:solidFill>
        </p:spPr>
      </p:sp>
      <p:sp>
        <p:nvSpPr>
          <p:cNvPr id="4" name="Freeform 4"/>
          <p:cNvSpPr/>
          <p:nvPr/>
        </p:nvSpPr>
        <p:spPr>
          <a:xfrm>
            <a:off x="302191" y="276246"/>
            <a:ext cx="3462874" cy="1504907"/>
          </a:xfrm>
          <a:custGeom>
            <a:avLst/>
            <a:gdLst/>
            <a:ahLst/>
            <a:cxnLst/>
            <a:rect l="l" t="t" r="r" b="b"/>
            <a:pathLst>
              <a:path w="3462874" h="1504907">
                <a:moveTo>
                  <a:pt x="0" y="0"/>
                </a:moveTo>
                <a:lnTo>
                  <a:pt x="3462874" y="0"/>
                </a:lnTo>
                <a:lnTo>
                  <a:pt x="3462874" y="1504908"/>
                </a:lnTo>
                <a:lnTo>
                  <a:pt x="0" y="1504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542065" y="1784495"/>
            <a:ext cx="8546818" cy="5292001"/>
          </a:xfrm>
          <a:custGeom>
            <a:avLst/>
            <a:gdLst/>
            <a:ahLst/>
            <a:cxnLst/>
            <a:rect l="l" t="t" r="r" b="b"/>
            <a:pathLst>
              <a:path w="8546818" h="5292001">
                <a:moveTo>
                  <a:pt x="0" y="0"/>
                </a:moveTo>
                <a:lnTo>
                  <a:pt x="8546817" y="0"/>
                </a:lnTo>
                <a:lnTo>
                  <a:pt x="8546817" y="5292001"/>
                </a:lnTo>
                <a:lnTo>
                  <a:pt x="0" y="52920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35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130387" y="7821801"/>
            <a:ext cx="5483432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2C4359"/>
                </a:solidFill>
                <a:latin typeface="IBM Plex Sans Bold"/>
              </a:rPr>
              <a:t>PASO 1. </a:t>
            </a:r>
            <a:r>
              <a:rPr lang="en-US" sz="3999">
                <a:solidFill>
                  <a:srgbClr val="2C4359"/>
                </a:solidFill>
                <a:latin typeface="IBM Plex Sans"/>
              </a:rPr>
              <a:t>Ir al apartado de soportes.</a:t>
            </a:r>
            <a:r>
              <a:rPr lang="en-US" sz="3999">
                <a:solidFill>
                  <a:srgbClr val="2C4359"/>
                </a:solidFill>
                <a:latin typeface="IBM Plex Sans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30933" y="7821801"/>
            <a:ext cx="5629711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2C4359"/>
                </a:solidFill>
                <a:latin typeface="IBM Plex Sans Bold"/>
              </a:rPr>
              <a:t>PASO 2. </a:t>
            </a:r>
            <a:r>
              <a:rPr lang="en-US" sz="3999">
                <a:solidFill>
                  <a:srgbClr val="2C4359"/>
                </a:solidFill>
                <a:latin typeface="IBM Plex Sans"/>
              </a:rPr>
              <a:t>Seleccionar cambiar tipo solicitud.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91376" y="1567982"/>
            <a:ext cx="15007105" cy="6411319"/>
          </a:xfrm>
          <a:custGeom>
            <a:avLst/>
            <a:gdLst/>
            <a:ahLst/>
            <a:cxnLst/>
            <a:rect l="l" t="t" r="r" b="b"/>
            <a:pathLst>
              <a:path w="15007105" h="6411319">
                <a:moveTo>
                  <a:pt x="0" y="0"/>
                </a:moveTo>
                <a:lnTo>
                  <a:pt x="15007105" y="0"/>
                </a:lnTo>
                <a:lnTo>
                  <a:pt x="15007105" y="6411319"/>
                </a:lnTo>
                <a:lnTo>
                  <a:pt x="0" y="641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-1627838">
            <a:off x="-2469747" y="-3651298"/>
            <a:ext cx="10591358" cy="5278373"/>
          </a:xfrm>
          <a:prstGeom prst="rect">
            <a:avLst/>
          </a:prstGeom>
          <a:solidFill>
            <a:srgbClr val="446969"/>
          </a:solidFill>
        </p:spPr>
      </p:sp>
      <p:sp>
        <p:nvSpPr>
          <p:cNvPr id="4" name="Freeform 4"/>
          <p:cNvSpPr/>
          <p:nvPr/>
        </p:nvSpPr>
        <p:spPr>
          <a:xfrm>
            <a:off x="302191" y="276246"/>
            <a:ext cx="3462874" cy="1504907"/>
          </a:xfrm>
          <a:custGeom>
            <a:avLst/>
            <a:gdLst/>
            <a:ahLst/>
            <a:cxnLst/>
            <a:rect l="l" t="t" r="r" b="b"/>
            <a:pathLst>
              <a:path w="3462874" h="1504907">
                <a:moveTo>
                  <a:pt x="0" y="0"/>
                </a:moveTo>
                <a:lnTo>
                  <a:pt x="3462874" y="0"/>
                </a:lnTo>
                <a:lnTo>
                  <a:pt x="3462874" y="1504908"/>
                </a:lnTo>
                <a:lnTo>
                  <a:pt x="0" y="1504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676525" y="7865001"/>
            <a:ext cx="843680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2C4359"/>
                </a:solidFill>
                <a:latin typeface="IBM Plex Sans Bold"/>
              </a:rPr>
              <a:t>PASO 3. </a:t>
            </a:r>
            <a:r>
              <a:rPr lang="en-US" sz="3999">
                <a:solidFill>
                  <a:srgbClr val="2C4359"/>
                </a:solidFill>
                <a:latin typeface="IBM Plex Sans"/>
              </a:rPr>
              <a:t>Ingresar el número de folio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44951" y="259872"/>
            <a:ext cx="7098155" cy="9767255"/>
            <a:chOff x="0" y="0"/>
            <a:chExt cx="1854200" cy="2551430"/>
          </a:xfrm>
        </p:grpSpPr>
        <p:sp>
          <p:nvSpPr>
            <p:cNvPr id="3" name="Freeform 3"/>
            <p:cNvSpPr/>
            <p:nvPr/>
          </p:nvSpPr>
          <p:spPr>
            <a:xfrm>
              <a:off x="5080" y="41910"/>
              <a:ext cx="1849120" cy="2509520"/>
            </a:xfrm>
            <a:custGeom>
              <a:avLst/>
              <a:gdLst/>
              <a:ahLst/>
              <a:cxnLst/>
              <a:rect l="l" t="t" r="r" b="b"/>
              <a:pathLst>
                <a:path w="1849120" h="2509520">
                  <a:moveTo>
                    <a:pt x="1849120" y="2509520"/>
                  </a:moveTo>
                  <a:lnTo>
                    <a:pt x="27940" y="2509520"/>
                  </a:lnTo>
                  <a:lnTo>
                    <a:pt x="0" y="2467610"/>
                  </a:lnTo>
                  <a:lnTo>
                    <a:pt x="27940" y="0"/>
                  </a:lnTo>
                  <a:lnTo>
                    <a:pt x="184912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9050" y="15240"/>
              <a:ext cx="1823720" cy="2526030"/>
            </a:xfrm>
            <a:custGeom>
              <a:avLst/>
              <a:gdLst/>
              <a:ahLst/>
              <a:cxnLst/>
              <a:rect l="l" t="t" r="r" b="b"/>
              <a:pathLst>
                <a:path w="1823720" h="2526030">
                  <a:moveTo>
                    <a:pt x="1823720" y="2526030"/>
                  </a:moveTo>
                  <a:lnTo>
                    <a:pt x="27940" y="2526030"/>
                  </a:lnTo>
                  <a:lnTo>
                    <a:pt x="0" y="2482850"/>
                  </a:lnTo>
                  <a:lnTo>
                    <a:pt x="27940" y="16510"/>
                  </a:lnTo>
                  <a:lnTo>
                    <a:pt x="1800860" y="0"/>
                  </a:lnTo>
                  <a:lnTo>
                    <a:pt x="1823720" y="4191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21180" cy="2509520"/>
            </a:xfrm>
            <a:custGeom>
              <a:avLst/>
              <a:gdLst/>
              <a:ahLst/>
              <a:cxnLst/>
              <a:rect l="l" t="t" r="r" b="b"/>
              <a:pathLst>
                <a:path w="1821180" h="2509520">
                  <a:moveTo>
                    <a:pt x="0" y="0"/>
                  </a:moveTo>
                  <a:lnTo>
                    <a:pt x="1821180" y="0"/>
                  </a:lnTo>
                  <a:lnTo>
                    <a:pt x="182118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3190" y="52070"/>
              <a:ext cx="1642110" cy="2405380"/>
            </a:xfrm>
            <a:custGeom>
              <a:avLst/>
              <a:gdLst/>
              <a:ahLst/>
              <a:cxnLst/>
              <a:rect l="l" t="t" r="r" b="b"/>
              <a:pathLst>
                <a:path w="1642110" h="2405380">
                  <a:moveTo>
                    <a:pt x="0" y="0"/>
                  </a:moveTo>
                  <a:lnTo>
                    <a:pt x="1642110" y="0"/>
                  </a:lnTo>
                  <a:lnTo>
                    <a:pt x="1642110" y="2405380"/>
                  </a:lnTo>
                  <a:lnTo>
                    <a:pt x="0" y="2405380"/>
                  </a:lnTo>
                  <a:close/>
                </a:path>
              </a:pathLst>
            </a:custGeom>
            <a:blipFill>
              <a:blip r:embed="rId2"/>
              <a:stretch>
                <a:fillRect l="-104332" r="-15388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8100" y="0"/>
              <a:ext cx="24130" cy="2509520"/>
            </a:xfrm>
            <a:custGeom>
              <a:avLst/>
              <a:gdLst/>
              <a:ahLst/>
              <a:cxnLst/>
              <a:rect l="l" t="t" r="r" b="b"/>
              <a:pathLst>
                <a:path w="24130" h="2509520">
                  <a:moveTo>
                    <a:pt x="0" y="0"/>
                  </a:moveTo>
                  <a:lnTo>
                    <a:pt x="24130" y="0"/>
                  </a:lnTo>
                  <a:lnTo>
                    <a:pt x="2413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DBDBDB"/>
            </a:solidFill>
          </p:spPr>
        </p:sp>
      </p:grpSp>
      <p:sp>
        <p:nvSpPr>
          <p:cNvPr id="8" name="AutoShape 8"/>
          <p:cNvSpPr/>
          <p:nvPr/>
        </p:nvSpPr>
        <p:spPr>
          <a:xfrm rot="-2230017">
            <a:off x="-2668851" y="-2379314"/>
            <a:ext cx="10591358" cy="5278373"/>
          </a:xfrm>
          <a:prstGeom prst="rect">
            <a:avLst/>
          </a:prstGeom>
          <a:solidFill>
            <a:srgbClr val="446969"/>
          </a:solidFill>
        </p:spPr>
      </p:sp>
      <p:sp>
        <p:nvSpPr>
          <p:cNvPr id="9" name="Freeform 9"/>
          <p:cNvSpPr/>
          <p:nvPr/>
        </p:nvSpPr>
        <p:spPr>
          <a:xfrm>
            <a:off x="351967" y="449141"/>
            <a:ext cx="4210966" cy="1830016"/>
          </a:xfrm>
          <a:custGeom>
            <a:avLst/>
            <a:gdLst/>
            <a:ahLst/>
            <a:cxnLst/>
            <a:rect l="l" t="t" r="r" b="b"/>
            <a:pathLst>
              <a:path w="4210966" h="1830016">
                <a:moveTo>
                  <a:pt x="0" y="0"/>
                </a:moveTo>
                <a:lnTo>
                  <a:pt x="4210966" y="0"/>
                </a:lnTo>
                <a:lnTo>
                  <a:pt x="4210966" y="1830016"/>
                </a:lnTo>
                <a:lnTo>
                  <a:pt x="0" y="18300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270411" y="2813249"/>
            <a:ext cx="10498528" cy="673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•Constitución Política de los Estados Unidos Mexicanos</a:t>
            </a:r>
          </a:p>
          <a:p>
            <a:pPr algn="just">
              <a:lnSpc>
                <a:spcPts val="3300"/>
              </a:lnSpc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 </a:t>
            </a:r>
          </a:p>
          <a:p>
            <a:pPr algn="just">
              <a:lnSpc>
                <a:spcPts val="3300"/>
              </a:lnSpc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•Constitución Política para el Estado Libre y Soberano de Puebla</a:t>
            </a:r>
          </a:p>
          <a:p>
            <a:pPr algn="just">
              <a:lnSpc>
                <a:spcPts val="3300"/>
              </a:lnSpc>
            </a:pPr>
            <a:endParaRPr lang="en-US" sz="3300">
              <a:solidFill>
                <a:srgbClr val="2C4359"/>
              </a:solidFill>
              <a:latin typeface="IBM Plex Sans Bold"/>
            </a:endParaRPr>
          </a:p>
          <a:p>
            <a:pPr algn="just">
              <a:lnSpc>
                <a:spcPts val="3300"/>
              </a:lnSpc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•Ley General de Protección de Datos Personales en Posesión de Sujetos Obligados </a:t>
            </a:r>
          </a:p>
          <a:p>
            <a:pPr algn="just">
              <a:lnSpc>
                <a:spcPts val="3300"/>
              </a:lnSpc>
            </a:pPr>
            <a:endParaRPr lang="en-US" sz="3300">
              <a:solidFill>
                <a:srgbClr val="2C4359"/>
              </a:solidFill>
              <a:latin typeface="IBM Plex Sans Bold"/>
            </a:endParaRPr>
          </a:p>
          <a:p>
            <a:pPr algn="just">
              <a:lnSpc>
                <a:spcPts val="3300"/>
              </a:lnSpc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•Ley de Protección de Datos Personales en Posesión de Sujetos Obligados del Estado de Puebla </a:t>
            </a:r>
          </a:p>
          <a:p>
            <a:pPr algn="just">
              <a:lnSpc>
                <a:spcPts val="3300"/>
              </a:lnSpc>
            </a:pPr>
            <a:endParaRPr lang="en-US" sz="3300">
              <a:solidFill>
                <a:srgbClr val="2C4359"/>
              </a:solidFill>
              <a:latin typeface="IBM Plex Sans Bold"/>
            </a:endParaRPr>
          </a:p>
          <a:p>
            <a:pPr algn="just">
              <a:lnSpc>
                <a:spcPts val="3300"/>
              </a:lnSpc>
            </a:pPr>
            <a:r>
              <a:rPr lang="en-US" sz="3300">
                <a:solidFill>
                  <a:srgbClr val="2C4359"/>
                </a:solidFill>
                <a:latin typeface="IBM Plex Sans Bold"/>
              </a:rPr>
              <a:t>•Lineamientos Generales en Materia de Protección de Datos Personales en Posesión de Sujetos Obligados del Estado de Puebla</a:t>
            </a:r>
          </a:p>
          <a:p>
            <a:pPr algn="just">
              <a:lnSpc>
                <a:spcPts val="3300"/>
              </a:lnSpc>
            </a:pPr>
            <a:endParaRPr lang="en-US" sz="3300">
              <a:solidFill>
                <a:srgbClr val="2C4359"/>
              </a:solidFill>
              <a:latin typeface="IBM Plex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487858" y="806937"/>
            <a:ext cx="11546825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40"/>
              </a:lnSpc>
            </a:pPr>
            <a:r>
              <a:rPr lang="en-US" sz="7200">
                <a:solidFill>
                  <a:srgbClr val="2C4359"/>
                </a:solidFill>
                <a:latin typeface="IBM Plex Sans Bold"/>
              </a:rPr>
              <a:t> MARCO NORMATIVO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5971" y="1028700"/>
            <a:ext cx="15254208" cy="7280218"/>
          </a:xfrm>
          <a:custGeom>
            <a:avLst/>
            <a:gdLst/>
            <a:ahLst/>
            <a:cxnLst/>
            <a:rect l="l" t="t" r="r" b="b"/>
            <a:pathLst>
              <a:path w="15254208" h="7280218">
                <a:moveTo>
                  <a:pt x="0" y="0"/>
                </a:moveTo>
                <a:lnTo>
                  <a:pt x="15254208" y="0"/>
                </a:lnTo>
                <a:lnTo>
                  <a:pt x="15254208" y="7280218"/>
                </a:lnTo>
                <a:lnTo>
                  <a:pt x="0" y="72802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-1627838">
            <a:off x="-2469747" y="-3651298"/>
            <a:ext cx="10591358" cy="5278373"/>
          </a:xfrm>
          <a:prstGeom prst="rect">
            <a:avLst/>
          </a:prstGeom>
          <a:solidFill>
            <a:srgbClr val="446969"/>
          </a:solidFill>
        </p:spPr>
      </p:sp>
      <p:sp>
        <p:nvSpPr>
          <p:cNvPr id="4" name="Freeform 4"/>
          <p:cNvSpPr/>
          <p:nvPr/>
        </p:nvSpPr>
        <p:spPr>
          <a:xfrm>
            <a:off x="302191" y="276246"/>
            <a:ext cx="3462874" cy="1504907"/>
          </a:xfrm>
          <a:custGeom>
            <a:avLst/>
            <a:gdLst/>
            <a:ahLst/>
            <a:cxnLst/>
            <a:rect l="l" t="t" r="r" b="b"/>
            <a:pathLst>
              <a:path w="3462874" h="1504907">
                <a:moveTo>
                  <a:pt x="0" y="0"/>
                </a:moveTo>
                <a:lnTo>
                  <a:pt x="3462874" y="0"/>
                </a:lnTo>
                <a:lnTo>
                  <a:pt x="3462874" y="1504908"/>
                </a:lnTo>
                <a:lnTo>
                  <a:pt x="0" y="1504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925597" y="8709474"/>
            <a:ext cx="84368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99"/>
              </a:lnSpc>
              <a:spcBef>
                <a:spcPct val="0"/>
              </a:spcBef>
            </a:pPr>
            <a:r>
              <a:rPr lang="en-US" sz="4499">
                <a:solidFill>
                  <a:srgbClr val="2C4359"/>
                </a:solidFill>
                <a:latin typeface="IBM Plex Sans Bold"/>
              </a:rPr>
              <a:t>PASO 4. </a:t>
            </a:r>
            <a:r>
              <a:rPr lang="en-US" sz="4499">
                <a:solidFill>
                  <a:srgbClr val="2C4359"/>
                </a:solidFill>
                <a:latin typeface="IBM Plex Sans"/>
              </a:rPr>
              <a:t>Dar click en "Aceptar"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057827">
            <a:off x="-6748130" y="-7596436"/>
            <a:ext cx="9287189" cy="13145312"/>
            <a:chOff x="0" y="0"/>
            <a:chExt cx="3141592" cy="4446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1592" cy="4446686"/>
            </a:xfrm>
            <a:custGeom>
              <a:avLst/>
              <a:gdLst/>
              <a:ahLst/>
              <a:cxnLst/>
              <a:rect l="l" t="t" r="r" b="b"/>
              <a:pathLst>
                <a:path w="3141592" h="4446686">
                  <a:moveTo>
                    <a:pt x="0" y="0"/>
                  </a:moveTo>
                  <a:lnTo>
                    <a:pt x="3141592" y="0"/>
                  </a:lnTo>
                  <a:lnTo>
                    <a:pt x="3141592" y="4446686"/>
                  </a:lnTo>
                  <a:lnTo>
                    <a:pt x="0" y="4446686"/>
                  </a:lnTo>
                  <a:close/>
                </a:path>
              </a:pathLst>
            </a:custGeom>
            <a:solidFill>
              <a:srgbClr val="ADBFCC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22458" y="252615"/>
            <a:ext cx="3184034" cy="1383728"/>
          </a:xfrm>
          <a:custGeom>
            <a:avLst/>
            <a:gdLst/>
            <a:ahLst/>
            <a:cxnLst/>
            <a:rect l="l" t="t" r="r" b="b"/>
            <a:pathLst>
              <a:path w="3184034" h="1383728">
                <a:moveTo>
                  <a:pt x="0" y="0"/>
                </a:moveTo>
                <a:lnTo>
                  <a:pt x="3184034" y="0"/>
                </a:lnTo>
                <a:lnTo>
                  <a:pt x="3184034" y="1383728"/>
                </a:lnTo>
                <a:lnTo>
                  <a:pt x="0" y="1383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124268" y="1028700"/>
            <a:ext cx="12589798" cy="8408857"/>
          </a:xfrm>
          <a:custGeom>
            <a:avLst/>
            <a:gdLst/>
            <a:ahLst/>
            <a:cxnLst/>
            <a:rect l="l" t="t" r="r" b="b"/>
            <a:pathLst>
              <a:path w="12589798" h="8408857">
                <a:moveTo>
                  <a:pt x="0" y="0"/>
                </a:moveTo>
                <a:lnTo>
                  <a:pt x="12589798" y="0"/>
                </a:lnTo>
                <a:lnTo>
                  <a:pt x="12589798" y="8408857"/>
                </a:lnTo>
                <a:lnTo>
                  <a:pt x="0" y="84088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22458" y="4488094"/>
            <a:ext cx="4801810" cy="1819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75"/>
              </a:lnSpc>
              <a:spcBef>
                <a:spcPct val="0"/>
              </a:spcBef>
            </a:pPr>
            <a:r>
              <a:rPr lang="en-US" sz="3979">
                <a:solidFill>
                  <a:srgbClr val="446969"/>
                </a:solidFill>
                <a:latin typeface="IBM Plex Sans Bold"/>
              </a:rPr>
              <a:t>PROCEDIMIENTO SOLICITUD DERECHO ARCO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3572631" y="-827666"/>
            <a:ext cx="6183035" cy="6173142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 rot="-3344541">
            <a:off x="14378754" y="-6355564"/>
            <a:ext cx="8854294" cy="12711127"/>
          </a:xfrm>
          <a:prstGeom prst="rect">
            <a:avLst/>
          </a:prstGeom>
          <a:solidFill>
            <a:srgbClr val="446969"/>
          </a:solidFill>
        </p:spPr>
      </p:sp>
      <p:sp>
        <p:nvSpPr>
          <p:cNvPr id="5" name="Freeform 5"/>
          <p:cNvSpPr/>
          <p:nvPr/>
        </p:nvSpPr>
        <p:spPr>
          <a:xfrm>
            <a:off x="13702801" y="304483"/>
            <a:ext cx="4175232" cy="1814486"/>
          </a:xfrm>
          <a:custGeom>
            <a:avLst/>
            <a:gdLst/>
            <a:ahLst/>
            <a:cxnLst/>
            <a:rect l="l" t="t" r="r" b="b"/>
            <a:pathLst>
              <a:path w="4175232" h="1814486">
                <a:moveTo>
                  <a:pt x="0" y="0"/>
                </a:moveTo>
                <a:lnTo>
                  <a:pt x="4175233" y="0"/>
                </a:lnTo>
                <a:lnTo>
                  <a:pt x="4175233" y="1814486"/>
                </a:lnTo>
                <a:lnTo>
                  <a:pt x="0" y="1814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624232" y="3548960"/>
            <a:ext cx="2776434" cy="3593032"/>
          </a:xfrm>
          <a:custGeom>
            <a:avLst/>
            <a:gdLst/>
            <a:ahLst/>
            <a:cxnLst/>
            <a:rect l="l" t="t" r="r" b="b"/>
            <a:pathLst>
              <a:path w="2776434" h="3593032">
                <a:moveTo>
                  <a:pt x="0" y="0"/>
                </a:moveTo>
                <a:lnTo>
                  <a:pt x="2776434" y="0"/>
                </a:lnTo>
                <a:lnTo>
                  <a:pt x="2776434" y="3593032"/>
                </a:lnTo>
                <a:lnTo>
                  <a:pt x="0" y="35930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87284" y="745504"/>
            <a:ext cx="10373542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2C4359"/>
                </a:solidFill>
                <a:latin typeface="IBM Plex Sans Bold"/>
              </a:rPr>
              <a:t>RECURSO DE REVISIÓN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2389" y="2831178"/>
            <a:ext cx="6131682" cy="251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1100" lvl="1" indent="-300550" algn="just">
              <a:lnSpc>
                <a:spcPts val="3340"/>
              </a:lnSpc>
              <a:buFont typeface="Arial"/>
              <a:buChar char="•"/>
            </a:pPr>
            <a:r>
              <a:rPr lang="en-US" sz="2784">
                <a:solidFill>
                  <a:srgbClr val="2C4359"/>
                </a:solidFill>
                <a:latin typeface="IBM Plex Sans Bold"/>
              </a:rPr>
              <a:t>Plazo para interponerlo, 15 días contados:</a:t>
            </a:r>
          </a:p>
          <a:p>
            <a:pPr algn="just">
              <a:lnSpc>
                <a:spcPts val="3340"/>
              </a:lnSpc>
            </a:pPr>
            <a:r>
              <a:rPr lang="en-US" sz="2784">
                <a:solidFill>
                  <a:srgbClr val="2C4359"/>
                </a:solidFill>
                <a:latin typeface="IBM Plex Sans Bold"/>
              </a:rPr>
              <a:t>A partir de la fecha de notificación de la respuesta</a:t>
            </a:r>
          </a:p>
          <a:p>
            <a:pPr algn="just">
              <a:lnSpc>
                <a:spcPts val="3340"/>
              </a:lnSpc>
            </a:pPr>
            <a:r>
              <a:rPr lang="en-US" sz="2784">
                <a:solidFill>
                  <a:srgbClr val="2C4359"/>
                </a:solidFill>
                <a:latin typeface="IBM Plex Sans Bold"/>
              </a:rPr>
              <a:t>Del vencimiento para dar respuesta</a:t>
            </a:r>
          </a:p>
          <a:p>
            <a:pPr marL="0" lvl="0" indent="0" algn="just">
              <a:lnSpc>
                <a:spcPts val="3340"/>
              </a:lnSpc>
              <a:spcBef>
                <a:spcPct val="0"/>
              </a:spcBef>
            </a:pPr>
            <a:endParaRPr lang="en-US" sz="2784">
              <a:solidFill>
                <a:srgbClr val="2C4359"/>
              </a:solidFill>
              <a:latin typeface="IBM Plex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060826" y="4088478"/>
            <a:ext cx="3937760" cy="42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40"/>
              </a:lnSpc>
              <a:spcBef>
                <a:spcPct val="0"/>
              </a:spcBef>
            </a:pPr>
            <a:r>
              <a:rPr lang="en-US" sz="2784">
                <a:solidFill>
                  <a:srgbClr val="2C4359"/>
                </a:solidFill>
                <a:latin typeface="IBM Plex Sans Bold"/>
              </a:rPr>
              <a:t>Requisitos: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7284" y="6718316"/>
            <a:ext cx="5655549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1100" lvl="1" indent="-300550" algn="just">
              <a:lnSpc>
                <a:spcPts val="3340"/>
              </a:lnSpc>
              <a:buFont typeface="Arial"/>
              <a:buChar char="•"/>
            </a:pPr>
            <a:r>
              <a:rPr lang="en-US" sz="2784">
                <a:solidFill>
                  <a:srgbClr val="2C4359"/>
                </a:solidFill>
                <a:latin typeface="IBM Plex Sans Bold"/>
              </a:rPr>
              <a:t>Medios para interponerlo: escrito, correo certificado, formato, medio electrónico</a:t>
            </a:r>
          </a:p>
          <a:p>
            <a:pPr marL="0" lvl="0" indent="0" algn="just">
              <a:lnSpc>
                <a:spcPts val="3340"/>
              </a:lnSpc>
              <a:spcBef>
                <a:spcPct val="0"/>
              </a:spcBef>
            </a:pPr>
            <a:endParaRPr lang="en-US" sz="2784">
              <a:solidFill>
                <a:srgbClr val="2C4359"/>
              </a:solidFill>
              <a:latin typeface="IBM Plex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586875" y="4908566"/>
            <a:ext cx="7440746" cy="361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2C4359"/>
                </a:solidFill>
                <a:latin typeface="IBM Plex Sans"/>
              </a:rPr>
              <a:t>Nombre del Responsable</a:t>
            </a:r>
          </a:p>
          <a:p>
            <a:pPr marL="518160" lvl="1" indent="-259080" algn="just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2C4359"/>
                </a:solidFill>
                <a:latin typeface="IBM Plex Sans"/>
              </a:rPr>
              <a:t>Nombre del Titular, representante, (documentos que acrediten su identidad)  tercero interesado (en su caso)</a:t>
            </a:r>
          </a:p>
          <a:p>
            <a:pPr marL="518160" lvl="1" indent="-259080" algn="just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2C4359"/>
                </a:solidFill>
                <a:latin typeface="IBM Plex Sans"/>
              </a:rPr>
              <a:t> Medio para recibir notificaciones</a:t>
            </a:r>
          </a:p>
          <a:p>
            <a:pPr marL="518160" lvl="1" indent="-259080" algn="just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2C4359"/>
                </a:solidFill>
                <a:latin typeface="IBM Plex Sans"/>
              </a:rPr>
              <a:t>Fecha de respuesta (copia), o fecha de presentación de solicitud (si no hubo respuesta)</a:t>
            </a:r>
          </a:p>
          <a:p>
            <a:pPr marL="518160" lvl="1" indent="-259080" algn="just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2C4359"/>
                </a:solidFill>
                <a:latin typeface="IBM Plex Sans"/>
              </a:rPr>
              <a:t>Acto que se reclama, razones o motivos de la inconformidad</a:t>
            </a:r>
          </a:p>
          <a:p>
            <a:pPr marL="518160" lvl="1" indent="-259080" algn="just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2C4359"/>
                </a:solidFill>
                <a:latin typeface="IBM Plex Sans"/>
              </a:rPr>
              <a:t>Pruebas o elementos que considere necesarios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4317789">
            <a:off x="638291" y="6889941"/>
            <a:ext cx="3876006" cy="7604108"/>
          </a:xfrm>
          <a:prstGeom prst="rect">
            <a:avLst/>
          </a:prstGeom>
          <a:solidFill>
            <a:srgbClr val="2C4359"/>
          </a:solidFill>
        </p:spPr>
      </p:sp>
      <p:grpSp>
        <p:nvGrpSpPr>
          <p:cNvPr id="3" name="Group 3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01853" y="8587114"/>
            <a:ext cx="3088870" cy="1342371"/>
          </a:xfrm>
          <a:custGeom>
            <a:avLst/>
            <a:gdLst/>
            <a:ahLst/>
            <a:cxnLst/>
            <a:rect l="l" t="t" r="r" b="b"/>
            <a:pathLst>
              <a:path w="3088870" h="1342371">
                <a:moveTo>
                  <a:pt x="0" y="0"/>
                </a:moveTo>
                <a:lnTo>
                  <a:pt x="3088870" y="0"/>
                </a:lnTo>
                <a:lnTo>
                  <a:pt x="3088870" y="1342372"/>
                </a:lnTo>
                <a:lnTo>
                  <a:pt x="0" y="1342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89641" y="752475"/>
            <a:ext cx="1136800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446969"/>
                </a:solidFill>
                <a:latin typeface="IBM Plex Sans Bold"/>
              </a:rPr>
              <a:t>PROCEDENCIA DEL RECURSO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92146" y="1945165"/>
            <a:ext cx="13021747" cy="754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Se clasifiquen como confidenciales los datos personales sin que se cumplan las características señaladas en las leyes que resulten aplicables</a:t>
            </a:r>
          </a:p>
          <a:p>
            <a:pPr marL="604519" lvl="1" indent="-302260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Se declare la inexistencia de los Datos Personales</a:t>
            </a:r>
          </a:p>
          <a:p>
            <a:pPr marL="604519" lvl="1" indent="-302260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Se declare la incompetencia del Responsable</a:t>
            </a:r>
          </a:p>
          <a:p>
            <a:pPr marL="604519" lvl="1" indent="-302260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Se entreguen Datos Personales incompletos o que no correspondan con lo solicitado</a:t>
            </a:r>
          </a:p>
          <a:p>
            <a:pPr marL="604519" lvl="1" indent="-302260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Se niegue el acceso, rectificación, cancelación u oposición de Datos Personales</a:t>
            </a:r>
          </a:p>
          <a:p>
            <a:pPr marL="604519" lvl="1" indent="-302260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No se dé respuesta a una solicitud para el ejercicio de los Derechos ARCO dentro de los plazos establecidos </a:t>
            </a:r>
          </a:p>
          <a:p>
            <a:pPr marL="604519" lvl="1" indent="-302260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Se entregue o ponga a disposición Datos Personales en una modalidad o formato distinto al solicitado, o en un formato incomprensible; </a:t>
            </a:r>
          </a:p>
          <a:p>
            <a:pPr marL="604519" lvl="1" indent="-302260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El Titular se inconforme con los costos de reproducción, envío o certificación, o bien, tiempos de entrega de los Datos Personales</a:t>
            </a:r>
          </a:p>
          <a:p>
            <a:pPr marL="604519" lvl="1" indent="-302260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Se obstaculice el ejercicio de los Derechos ARCO, a pesar de que fue notificada la procedencia de los mismos; XI. </a:t>
            </a:r>
          </a:p>
          <a:p>
            <a:pPr marL="604519" lvl="1" indent="-302260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No se dé trámite a una solicitud para el ejercicio de los Derechos ARCO o ante la falta de respuesta del Responsable</a:t>
            </a:r>
          </a:p>
        </p:txBody>
      </p:sp>
      <p:sp>
        <p:nvSpPr>
          <p:cNvPr id="15" name="Freeform 15"/>
          <p:cNvSpPr/>
          <p:nvPr/>
        </p:nvSpPr>
        <p:spPr>
          <a:xfrm>
            <a:off x="0" y="2637813"/>
            <a:ext cx="4992146" cy="4430529"/>
          </a:xfrm>
          <a:custGeom>
            <a:avLst/>
            <a:gdLst/>
            <a:ahLst/>
            <a:cxnLst/>
            <a:rect l="l" t="t" r="r" b="b"/>
            <a:pathLst>
              <a:path w="4992146" h="4430529">
                <a:moveTo>
                  <a:pt x="0" y="0"/>
                </a:moveTo>
                <a:lnTo>
                  <a:pt x="4992146" y="0"/>
                </a:lnTo>
                <a:lnTo>
                  <a:pt x="4992146" y="4430529"/>
                </a:lnTo>
                <a:lnTo>
                  <a:pt x="0" y="443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057827">
            <a:off x="-6748130" y="-7596436"/>
            <a:ext cx="9287189" cy="13145312"/>
            <a:chOff x="0" y="0"/>
            <a:chExt cx="3141592" cy="4446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1592" cy="4446686"/>
            </a:xfrm>
            <a:custGeom>
              <a:avLst/>
              <a:gdLst/>
              <a:ahLst/>
              <a:cxnLst/>
              <a:rect l="l" t="t" r="r" b="b"/>
              <a:pathLst>
                <a:path w="3141592" h="4446686">
                  <a:moveTo>
                    <a:pt x="0" y="0"/>
                  </a:moveTo>
                  <a:lnTo>
                    <a:pt x="3141592" y="0"/>
                  </a:lnTo>
                  <a:lnTo>
                    <a:pt x="3141592" y="4446686"/>
                  </a:lnTo>
                  <a:lnTo>
                    <a:pt x="0" y="4446686"/>
                  </a:lnTo>
                  <a:close/>
                </a:path>
              </a:pathLst>
            </a:custGeom>
            <a:solidFill>
              <a:srgbClr val="ADBFCC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22458" y="252615"/>
            <a:ext cx="3184034" cy="1383728"/>
          </a:xfrm>
          <a:custGeom>
            <a:avLst/>
            <a:gdLst/>
            <a:ahLst/>
            <a:cxnLst/>
            <a:rect l="l" t="t" r="r" b="b"/>
            <a:pathLst>
              <a:path w="3184034" h="1383728">
                <a:moveTo>
                  <a:pt x="0" y="0"/>
                </a:moveTo>
                <a:lnTo>
                  <a:pt x="3184034" y="0"/>
                </a:lnTo>
                <a:lnTo>
                  <a:pt x="3184034" y="1383728"/>
                </a:lnTo>
                <a:lnTo>
                  <a:pt x="0" y="1383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811475" y="4987967"/>
            <a:ext cx="3239867" cy="3094073"/>
          </a:xfrm>
          <a:custGeom>
            <a:avLst/>
            <a:gdLst/>
            <a:ahLst/>
            <a:cxnLst/>
            <a:rect l="l" t="t" r="r" b="b"/>
            <a:pathLst>
              <a:path w="3239867" h="3094073">
                <a:moveTo>
                  <a:pt x="0" y="0"/>
                </a:moveTo>
                <a:lnTo>
                  <a:pt x="3239867" y="0"/>
                </a:lnTo>
                <a:lnTo>
                  <a:pt x="3239867" y="3094073"/>
                </a:lnTo>
                <a:lnTo>
                  <a:pt x="0" y="3094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418307" y="566738"/>
            <a:ext cx="638916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95"/>
              </a:lnSpc>
              <a:spcBef>
                <a:spcPct val="0"/>
              </a:spcBef>
            </a:pPr>
            <a:r>
              <a:rPr lang="en-US" sz="6079">
                <a:solidFill>
                  <a:srgbClr val="446969"/>
                </a:solidFill>
                <a:latin typeface="IBM Plex Sans Bold"/>
              </a:rPr>
              <a:t>CONCILIACIÓN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24141" y="3764440"/>
            <a:ext cx="7826008" cy="586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2C4359"/>
                </a:solidFill>
                <a:latin typeface="IBM Plex Sans Bold"/>
              </a:rPr>
              <a:t>NO EXISTE ACUERDO ENTRE LAS PARTES</a:t>
            </a:r>
          </a:p>
          <a:p>
            <a:pPr marL="604519" lvl="1" indent="-302260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Se continua con el recurso de revisión </a:t>
            </a:r>
          </a:p>
          <a:p>
            <a:pPr algn="just">
              <a:lnSpc>
                <a:spcPts val="3359"/>
              </a:lnSpc>
            </a:pPr>
            <a:endParaRPr lang="en-US" sz="2799">
              <a:solidFill>
                <a:srgbClr val="2C4359"/>
              </a:solidFill>
              <a:latin typeface="IBM Plex Sans"/>
            </a:endParaRPr>
          </a:p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2C4359"/>
                </a:solidFill>
                <a:latin typeface="IBM Plex Sans Bold"/>
              </a:rPr>
              <a:t>DE LLEGAR A UN ACUERDO</a:t>
            </a:r>
          </a:p>
          <a:p>
            <a:pPr marL="604519" lvl="1" indent="-302260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Constar por escrito</a:t>
            </a:r>
          </a:p>
          <a:p>
            <a:pPr marL="604519" lvl="1" indent="-302260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Tiene efectos vinculantes</a:t>
            </a:r>
          </a:p>
          <a:p>
            <a:pPr marL="604519" lvl="1" indent="-302260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El recurso queda sin materia y el Instituto debe verificar el cumplimiento </a:t>
            </a:r>
          </a:p>
          <a:p>
            <a:pPr marL="604519" lvl="1" indent="-302260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Informe de cumplimiento (día siguiente concluya el plazo fijado), de lo contrario, se tendrá por no cumplido y se reanudará la substanciación del recurso</a:t>
            </a:r>
          </a:p>
          <a:p>
            <a:pPr marL="604519" lvl="1" indent="-302260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2C4359"/>
                </a:solidFill>
                <a:latin typeface="IBM Plex Sans"/>
              </a:rPr>
              <a:t>Acuerdo de cumplimiento debe ser aprobado por el Pleno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82026" y="4183540"/>
            <a:ext cx="5655549" cy="544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1100" lvl="1" indent="-300550" algn="just">
              <a:lnSpc>
                <a:spcPts val="3340"/>
              </a:lnSpc>
              <a:buFont typeface="Arial"/>
              <a:buChar char="•"/>
            </a:pPr>
            <a:r>
              <a:rPr lang="en-US" sz="2784">
                <a:solidFill>
                  <a:srgbClr val="2C4359"/>
                </a:solidFill>
                <a:latin typeface="IBM Plex Sans Bold"/>
              </a:rPr>
              <a:t>El Instituto requiere a las partes para que manifiesten su voluntad de conciliar (7 días).</a:t>
            </a:r>
          </a:p>
          <a:p>
            <a:pPr marL="601100" lvl="1" indent="-300550" algn="just">
              <a:lnSpc>
                <a:spcPts val="3340"/>
              </a:lnSpc>
              <a:buFont typeface="Arial"/>
              <a:buChar char="•"/>
            </a:pPr>
            <a:r>
              <a:rPr lang="en-US" sz="2784">
                <a:solidFill>
                  <a:srgbClr val="2C4359"/>
                </a:solidFill>
                <a:latin typeface="IBM Plex Sans Bold"/>
              </a:rPr>
              <a:t>Podrá celebrarse presencialmente, medios remotos o locales de comunicación electrónica</a:t>
            </a:r>
          </a:p>
          <a:p>
            <a:pPr marL="601100" lvl="1" indent="-300550" algn="just">
              <a:lnSpc>
                <a:spcPts val="3340"/>
              </a:lnSpc>
              <a:buFont typeface="Arial"/>
              <a:buChar char="•"/>
            </a:pPr>
            <a:r>
              <a:rPr lang="en-US" sz="2784">
                <a:solidFill>
                  <a:srgbClr val="2C4359"/>
                </a:solidFill>
                <a:latin typeface="IBM Plex Sans Bold"/>
              </a:rPr>
              <a:t>No aplica a titulares menores de edad, salvo que cuenten con representación legal acreditada</a:t>
            </a:r>
          </a:p>
          <a:p>
            <a:pPr marL="0" lvl="0" indent="0" algn="just">
              <a:lnSpc>
                <a:spcPts val="3340"/>
              </a:lnSpc>
              <a:spcBef>
                <a:spcPct val="0"/>
              </a:spcBef>
            </a:pPr>
            <a:endParaRPr lang="en-US" sz="2784">
              <a:solidFill>
                <a:srgbClr val="2C4359"/>
              </a:solidFill>
              <a:latin typeface="IBM Plex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026729" y="2337039"/>
            <a:ext cx="4809357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1" lvl="1" indent="-237491" algn="just">
              <a:lnSpc>
                <a:spcPts val="2640"/>
              </a:lnSpc>
              <a:buFont typeface="Arial"/>
              <a:buChar char="•"/>
            </a:pPr>
            <a:r>
              <a:rPr lang="en-US" sz="2200">
                <a:solidFill>
                  <a:srgbClr val="2C4359"/>
                </a:solidFill>
                <a:latin typeface="IBM Plex Sans Bold"/>
              </a:rPr>
              <a:t>Audiencia de Conciliación </a:t>
            </a:r>
          </a:p>
          <a:p>
            <a:pPr marL="0" lvl="0" indent="0" algn="just">
              <a:lnSpc>
                <a:spcPts val="2640"/>
              </a:lnSpc>
              <a:spcBef>
                <a:spcPct val="0"/>
              </a:spcBef>
            </a:pPr>
            <a:r>
              <a:rPr lang="en-US" sz="2200">
                <a:solidFill>
                  <a:srgbClr val="2C4359"/>
                </a:solidFill>
                <a:latin typeface="IBM Plex Sans Bold"/>
              </a:rPr>
              <a:t>(10 días posteriores a la manifestación de las partes)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705542">
            <a:off x="-1905757" y="-11954390"/>
            <a:ext cx="8014807" cy="14781359"/>
            <a:chOff x="0" y="0"/>
            <a:chExt cx="3089100" cy="56970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9100" cy="5697093"/>
            </a:xfrm>
            <a:custGeom>
              <a:avLst/>
              <a:gdLst/>
              <a:ahLst/>
              <a:cxnLst/>
              <a:rect l="l" t="t" r="r" b="b"/>
              <a:pathLst>
                <a:path w="3089100" h="5697093">
                  <a:moveTo>
                    <a:pt x="0" y="0"/>
                  </a:moveTo>
                  <a:lnTo>
                    <a:pt x="3089100" y="0"/>
                  </a:lnTo>
                  <a:lnTo>
                    <a:pt x="3089100" y="5697093"/>
                  </a:lnTo>
                  <a:lnTo>
                    <a:pt x="0" y="5697093"/>
                  </a:lnTo>
                  <a:close/>
                </a:path>
              </a:pathLst>
            </a:custGeom>
            <a:solidFill>
              <a:srgbClr val="446969"/>
            </a:solidFill>
          </p:spPr>
        </p:sp>
      </p:grpSp>
      <p:sp>
        <p:nvSpPr>
          <p:cNvPr id="5" name="AutoShape 5"/>
          <p:cNvSpPr/>
          <p:nvPr/>
        </p:nvSpPr>
        <p:spPr>
          <a:xfrm rot="-3710222">
            <a:off x="-2797786" y="1651799"/>
            <a:ext cx="5595573" cy="3013921"/>
          </a:xfrm>
          <a:prstGeom prst="rect">
            <a:avLst/>
          </a:prstGeom>
          <a:solidFill>
            <a:srgbClr val="2C4359"/>
          </a:solidFill>
        </p:spPr>
      </p:sp>
      <p:grpSp>
        <p:nvGrpSpPr>
          <p:cNvPr id="6" name="Group 6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387270">
            <a:off x="14907852" y="6195043"/>
            <a:ext cx="7448562" cy="5056291"/>
          </a:xfrm>
          <a:prstGeom prst="rect">
            <a:avLst/>
          </a:prstGeom>
          <a:solidFill>
            <a:srgbClr val="ADBFCC"/>
          </a:solidFill>
        </p:spPr>
      </p:sp>
      <p:grpSp>
        <p:nvGrpSpPr>
          <p:cNvPr id="3" name="Group 3"/>
          <p:cNvGrpSpPr/>
          <p:nvPr/>
        </p:nvGrpSpPr>
        <p:grpSpPr>
          <a:xfrm rot="-10800000">
            <a:off x="12104965" y="0"/>
            <a:ext cx="6183035" cy="6173142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 rot="-3344541">
            <a:off x="14378754" y="-6355564"/>
            <a:ext cx="8854294" cy="12711127"/>
          </a:xfrm>
          <a:prstGeom prst="rect">
            <a:avLst/>
          </a:prstGeom>
          <a:solidFill>
            <a:srgbClr val="446969"/>
          </a:solidFill>
        </p:spPr>
      </p:sp>
      <p:sp>
        <p:nvSpPr>
          <p:cNvPr id="6" name="Freeform 6"/>
          <p:cNvSpPr/>
          <p:nvPr/>
        </p:nvSpPr>
        <p:spPr>
          <a:xfrm>
            <a:off x="13702801" y="304483"/>
            <a:ext cx="4175232" cy="1814486"/>
          </a:xfrm>
          <a:custGeom>
            <a:avLst/>
            <a:gdLst/>
            <a:ahLst/>
            <a:cxnLst/>
            <a:rect l="l" t="t" r="r" b="b"/>
            <a:pathLst>
              <a:path w="4175232" h="1814486">
                <a:moveTo>
                  <a:pt x="0" y="0"/>
                </a:moveTo>
                <a:lnTo>
                  <a:pt x="4175233" y="0"/>
                </a:lnTo>
                <a:lnTo>
                  <a:pt x="4175233" y="1814486"/>
                </a:lnTo>
                <a:lnTo>
                  <a:pt x="0" y="1814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422060" y="2393650"/>
            <a:ext cx="14044963" cy="7373605"/>
          </a:xfrm>
          <a:custGeom>
            <a:avLst/>
            <a:gdLst/>
            <a:ahLst/>
            <a:cxnLst/>
            <a:rect l="l" t="t" r="r" b="b"/>
            <a:pathLst>
              <a:path w="14044963" h="7373605">
                <a:moveTo>
                  <a:pt x="0" y="0"/>
                </a:moveTo>
                <a:lnTo>
                  <a:pt x="14044963" y="0"/>
                </a:lnTo>
                <a:lnTo>
                  <a:pt x="14044963" y="7373605"/>
                </a:lnTo>
                <a:lnTo>
                  <a:pt x="0" y="7373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702801" y="5314204"/>
            <a:ext cx="4330416" cy="4298922"/>
          </a:xfrm>
          <a:custGeom>
            <a:avLst/>
            <a:gdLst/>
            <a:ahLst/>
            <a:cxnLst/>
            <a:rect l="l" t="t" r="r" b="b"/>
            <a:pathLst>
              <a:path w="4330416" h="4298922">
                <a:moveTo>
                  <a:pt x="0" y="0"/>
                </a:moveTo>
                <a:lnTo>
                  <a:pt x="4330416" y="0"/>
                </a:lnTo>
                <a:lnTo>
                  <a:pt x="4330416" y="4298923"/>
                </a:lnTo>
                <a:lnTo>
                  <a:pt x="0" y="429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877597" y="3619971"/>
            <a:ext cx="11825204" cy="474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584">
                <a:solidFill>
                  <a:srgbClr val="446969"/>
                </a:solidFill>
                <a:latin typeface="IBM Plex Sans Bold"/>
              </a:rPr>
              <a:t>Artículo 16, segundo párrafo</a:t>
            </a:r>
          </a:p>
          <a:p>
            <a:pPr algn="just">
              <a:lnSpc>
                <a:spcPts val="3340"/>
              </a:lnSpc>
            </a:pPr>
            <a:endParaRPr lang="en-US" sz="3584">
              <a:solidFill>
                <a:srgbClr val="446969"/>
              </a:solidFill>
              <a:latin typeface="IBM Plex Sans Bold"/>
            </a:endParaRPr>
          </a:p>
          <a:p>
            <a:pPr algn="just">
              <a:lnSpc>
                <a:spcPts val="3340"/>
              </a:lnSpc>
            </a:pPr>
            <a:endParaRPr lang="en-US" sz="3584">
              <a:solidFill>
                <a:srgbClr val="446969"/>
              </a:solidFill>
              <a:latin typeface="IBM Plex Sans Bold"/>
            </a:endParaRPr>
          </a:p>
          <a:p>
            <a:pPr algn="just">
              <a:lnSpc>
                <a:spcPts val="3340"/>
              </a:lnSpc>
            </a:pPr>
            <a:r>
              <a:rPr lang="en-US" sz="2784">
                <a:solidFill>
                  <a:srgbClr val="446969"/>
                </a:solidFill>
                <a:latin typeface="IBM Plex Sans Bold Italics"/>
              </a:rPr>
              <a:t>Toda persona tiene derecho a la protección de sus datos personales, al acceso, rectificación y cancelación de los mismos, así como a manifestar su oposición, en los términos que fije la ley, la cual establecerá los supuestos de excepción a los principios que rijan el tratamiento de datos, por razones de seguridad nacional, disposiciones de orden público, seguridad y salud públicas o para proteger los derechos de terceros.</a:t>
            </a:r>
          </a:p>
          <a:p>
            <a:pPr algn="just">
              <a:lnSpc>
                <a:spcPts val="3340"/>
              </a:lnSpc>
            </a:pPr>
            <a:endParaRPr lang="en-US" sz="2784">
              <a:solidFill>
                <a:srgbClr val="446969"/>
              </a:solidFill>
              <a:latin typeface="IBM Plex Sans Bold Italics"/>
            </a:endParaRPr>
          </a:p>
          <a:p>
            <a:pPr algn="just">
              <a:lnSpc>
                <a:spcPts val="3340"/>
              </a:lnSpc>
              <a:spcBef>
                <a:spcPct val="0"/>
              </a:spcBef>
            </a:pPr>
            <a:endParaRPr lang="en-US" sz="2784">
              <a:solidFill>
                <a:srgbClr val="446969"/>
              </a:solidFill>
              <a:latin typeface="IBM Plex Sans Bold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28700" y="654514"/>
            <a:ext cx="8839513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2C4359"/>
                </a:solidFill>
                <a:latin typeface="IBM Plex Sans Bold"/>
              </a:rPr>
              <a:t>DERECHO HUMANO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70429" y="2534121"/>
            <a:ext cx="11765980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584">
                <a:solidFill>
                  <a:srgbClr val="2C4359"/>
                </a:solidFill>
                <a:latin typeface="IBM Plex Sans Bold"/>
              </a:rPr>
              <a:t>Constitución Política de los Estados Unidos Mexicanos</a:t>
            </a:r>
          </a:p>
          <a:p>
            <a:pPr algn="just">
              <a:lnSpc>
                <a:spcPts val="4300"/>
              </a:lnSpc>
              <a:spcBef>
                <a:spcPct val="0"/>
              </a:spcBef>
            </a:pPr>
            <a:endParaRPr lang="en-US" sz="3584">
              <a:solidFill>
                <a:srgbClr val="2C4359"/>
              </a:solidFill>
              <a:latin typeface="IBM Plex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2104965" y="0"/>
            <a:ext cx="6183035" cy="6173142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 rot="-1832891">
            <a:off x="-4178967" y="-9939737"/>
            <a:ext cx="8854294" cy="12711127"/>
          </a:xfrm>
          <a:prstGeom prst="rect">
            <a:avLst/>
          </a:prstGeom>
          <a:solidFill>
            <a:srgbClr val="446969"/>
          </a:solidFill>
        </p:spPr>
      </p:sp>
      <p:sp>
        <p:nvSpPr>
          <p:cNvPr id="5" name="Freeform 5"/>
          <p:cNvSpPr/>
          <p:nvPr/>
        </p:nvSpPr>
        <p:spPr>
          <a:xfrm>
            <a:off x="248180" y="188453"/>
            <a:ext cx="3866908" cy="1680494"/>
          </a:xfrm>
          <a:custGeom>
            <a:avLst/>
            <a:gdLst/>
            <a:ahLst/>
            <a:cxnLst/>
            <a:rect l="l" t="t" r="r" b="b"/>
            <a:pathLst>
              <a:path w="3866908" h="1680494">
                <a:moveTo>
                  <a:pt x="0" y="0"/>
                </a:moveTo>
                <a:lnTo>
                  <a:pt x="3866908" y="0"/>
                </a:lnTo>
                <a:lnTo>
                  <a:pt x="3866908" y="1680494"/>
                </a:lnTo>
                <a:lnTo>
                  <a:pt x="0" y="1680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0298896" y="2848361"/>
            <a:ext cx="3514030" cy="4114800"/>
          </a:xfrm>
          <a:custGeom>
            <a:avLst/>
            <a:gdLst/>
            <a:ahLst/>
            <a:cxnLst/>
            <a:rect l="l" t="t" r="r" b="b"/>
            <a:pathLst>
              <a:path w="3514030" h="4114800">
                <a:moveTo>
                  <a:pt x="0" y="0"/>
                </a:moveTo>
                <a:lnTo>
                  <a:pt x="3514030" y="0"/>
                </a:lnTo>
                <a:lnTo>
                  <a:pt x="35140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361833" y="3086571"/>
            <a:ext cx="3633568" cy="3806595"/>
          </a:xfrm>
          <a:custGeom>
            <a:avLst/>
            <a:gdLst/>
            <a:ahLst/>
            <a:cxnLst/>
            <a:rect l="l" t="t" r="r" b="b"/>
            <a:pathLst>
              <a:path w="3633568" h="3806595">
                <a:moveTo>
                  <a:pt x="0" y="0"/>
                </a:moveTo>
                <a:lnTo>
                  <a:pt x="3633568" y="0"/>
                </a:lnTo>
                <a:lnTo>
                  <a:pt x="3633568" y="3806595"/>
                </a:lnTo>
                <a:lnTo>
                  <a:pt x="0" y="38065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139346" y="6963161"/>
            <a:ext cx="1581490" cy="1852405"/>
          </a:xfrm>
          <a:custGeom>
            <a:avLst/>
            <a:gdLst/>
            <a:ahLst/>
            <a:cxnLst/>
            <a:rect l="l" t="t" r="r" b="b"/>
            <a:pathLst>
              <a:path w="1581490" h="1852405">
                <a:moveTo>
                  <a:pt x="0" y="0"/>
                </a:moveTo>
                <a:lnTo>
                  <a:pt x="1581490" y="0"/>
                </a:lnTo>
                <a:lnTo>
                  <a:pt x="1581490" y="1852405"/>
                </a:lnTo>
                <a:lnTo>
                  <a:pt x="0" y="18524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149665" y="764047"/>
            <a:ext cx="10138335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2C4359"/>
                </a:solidFill>
                <a:latin typeface="IBM Plex Sans Bold"/>
              </a:rPr>
              <a:t>DATOS PERSONALES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87818" y="2988153"/>
            <a:ext cx="7317963" cy="251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40"/>
              </a:lnSpc>
            </a:pPr>
            <a:r>
              <a:rPr lang="en-US" sz="2784">
                <a:solidFill>
                  <a:srgbClr val="2C4359"/>
                </a:solidFill>
                <a:latin typeface="IBM Plex Sans Bold"/>
              </a:rPr>
              <a:t>•Cualquier información concerniente a una persona física identificada o identificable expresada en forma numérica, alfabética, alfanumérica, gráfica, fotográfica, acústica o en cualquier otro formato. </a:t>
            </a:r>
          </a:p>
          <a:p>
            <a:pPr marL="0" lvl="0" indent="0" algn="just">
              <a:lnSpc>
                <a:spcPts val="3340"/>
              </a:lnSpc>
              <a:spcBef>
                <a:spcPct val="0"/>
              </a:spcBef>
            </a:pPr>
            <a:endParaRPr lang="en-US" sz="2784">
              <a:solidFill>
                <a:srgbClr val="2C4359"/>
              </a:solidFill>
              <a:latin typeface="IBM Plex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658731" y="7324126"/>
            <a:ext cx="8308389" cy="251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40"/>
              </a:lnSpc>
            </a:pPr>
            <a:r>
              <a:rPr lang="en-US" sz="2784">
                <a:solidFill>
                  <a:srgbClr val="2C4359"/>
                </a:solidFill>
                <a:latin typeface="IBM Plex Sans Bold"/>
              </a:rPr>
              <a:t>•Una persona es identificable cuando su identidad puede determinarse directa o indirectamente a través de cualquier información, siempre y cuando esto no requiera plazos, medios o actividades desproporcionadas</a:t>
            </a:r>
          </a:p>
          <a:p>
            <a:pPr marL="0" lvl="0" indent="0" algn="just">
              <a:lnSpc>
                <a:spcPts val="3340"/>
              </a:lnSpc>
              <a:spcBef>
                <a:spcPct val="0"/>
              </a:spcBef>
            </a:pPr>
            <a:endParaRPr lang="en-US" sz="2784">
              <a:solidFill>
                <a:srgbClr val="2C4359"/>
              </a:solidFill>
              <a:latin typeface="IBM Plex Sans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276759" y="5744129"/>
            <a:ext cx="2153763" cy="1613364"/>
          </a:xfrm>
          <a:custGeom>
            <a:avLst/>
            <a:gdLst/>
            <a:ahLst/>
            <a:cxnLst/>
            <a:rect l="l" t="t" r="r" b="b"/>
            <a:pathLst>
              <a:path w="2153763" h="1613364">
                <a:moveTo>
                  <a:pt x="0" y="0"/>
                </a:moveTo>
                <a:lnTo>
                  <a:pt x="2153763" y="0"/>
                </a:lnTo>
                <a:lnTo>
                  <a:pt x="2153763" y="1613365"/>
                </a:lnTo>
                <a:lnTo>
                  <a:pt x="0" y="1613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429661" y="5777455"/>
            <a:ext cx="2124746" cy="1580038"/>
          </a:xfrm>
          <a:custGeom>
            <a:avLst/>
            <a:gdLst/>
            <a:ahLst/>
            <a:cxnLst/>
            <a:rect l="l" t="t" r="r" b="b"/>
            <a:pathLst>
              <a:path w="2124746" h="1580038">
                <a:moveTo>
                  <a:pt x="0" y="0"/>
                </a:moveTo>
                <a:lnTo>
                  <a:pt x="2124746" y="0"/>
                </a:lnTo>
                <a:lnTo>
                  <a:pt x="2124746" y="1580039"/>
                </a:lnTo>
                <a:lnTo>
                  <a:pt x="0" y="15800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248778" y="7815088"/>
            <a:ext cx="2181744" cy="1532675"/>
          </a:xfrm>
          <a:custGeom>
            <a:avLst/>
            <a:gdLst/>
            <a:ahLst/>
            <a:cxnLst/>
            <a:rect l="l" t="t" r="r" b="b"/>
            <a:pathLst>
              <a:path w="2181744" h="1532675">
                <a:moveTo>
                  <a:pt x="0" y="0"/>
                </a:moveTo>
                <a:lnTo>
                  <a:pt x="2181744" y="0"/>
                </a:lnTo>
                <a:lnTo>
                  <a:pt x="2181744" y="1532676"/>
                </a:lnTo>
                <a:lnTo>
                  <a:pt x="0" y="15326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886404" y="7926863"/>
            <a:ext cx="1263262" cy="1703854"/>
          </a:xfrm>
          <a:custGeom>
            <a:avLst/>
            <a:gdLst/>
            <a:ahLst/>
            <a:cxnLst/>
            <a:rect l="l" t="t" r="r" b="b"/>
            <a:pathLst>
              <a:path w="1263262" h="1703854">
                <a:moveTo>
                  <a:pt x="0" y="0"/>
                </a:moveTo>
                <a:lnTo>
                  <a:pt x="1263261" y="0"/>
                </a:lnTo>
                <a:lnTo>
                  <a:pt x="1263261" y="1703854"/>
                </a:lnTo>
                <a:lnTo>
                  <a:pt x="0" y="17038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76831" y="6409455"/>
            <a:ext cx="2584296" cy="258429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DBFCC">
                <a:alpha val="4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-3722657">
            <a:off x="155638" y="6576695"/>
            <a:ext cx="3876006" cy="7604108"/>
          </a:xfrm>
          <a:prstGeom prst="rect">
            <a:avLst/>
          </a:prstGeom>
          <a:solidFill>
            <a:srgbClr val="2C4359"/>
          </a:solidFill>
        </p:spPr>
      </p:sp>
      <p:sp>
        <p:nvSpPr>
          <p:cNvPr id="6" name="AutoShape 6"/>
          <p:cNvSpPr/>
          <p:nvPr/>
        </p:nvSpPr>
        <p:spPr>
          <a:xfrm rot="2470852">
            <a:off x="14885514" y="-2265711"/>
            <a:ext cx="7543000" cy="3964289"/>
          </a:xfrm>
          <a:prstGeom prst="rect">
            <a:avLst/>
          </a:prstGeom>
          <a:solidFill>
            <a:srgbClr val="D3D4D6"/>
          </a:solidFill>
        </p:spPr>
      </p:sp>
      <p:grpSp>
        <p:nvGrpSpPr>
          <p:cNvPr id="7" name="Group 7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0791" y="8450287"/>
            <a:ext cx="3030415" cy="1316968"/>
          </a:xfrm>
          <a:custGeom>
            <a:avLst/>
            <a:gdLst/>
            <a:ahLst/>
            <a:cxnLst/>
            <a:rect l="l" t="t" r="r" b="b"/>
            <a:pathLst>
              <a:path w="3030415" h="1316968">
                <a:moveTo>
                  <a:pt x="0" y="0"/>
                </a:moveTo>
                <a:lnTo>
                  <a:pt x="3030415" y="0"/>
                </a:lnTo>
                <a:lnTo>
                  <a:pt x="3030415" y="1316968"/>
                </a:lnTo>
                <a:lnTo>
                  <a:pt x="0" y="1316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69166" y="3777289"/>
            <a:ext cx="2373666" cy="237366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46969">
                <a:alpha val="4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66996" y="4698347"/>
            <a:ext cx="779947" cy="1046271"/>
          </a:xfrm>
          <a:custGeom>
            <a:avLst/>
            <a:gdLst/>
            <a:ahLst/>
            <a:cxnLst/>
            <a:rect l="l" t="t" r="r" b="b"/>
            <a:pathLst>
              <a:path w="779947" h="1046271">
                <a:moveTo>
                  <a:pt x="0" y="0"/>
                </a:moveTo>
                <a:lnTo>
                  <a:pt x="779948" y="0"/>
                </a:lnTo>
                <a:lnTo>
                  <a:pt x="779948" y="1046271"/>
                </a:lnTo>
                <a:lnTo>
                  <a:pt x="0" y="10462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846944" y="4725369"/>
            <a:ext cx="738097" cy="1046271"/>
          </a:xfrm>
          <a:custGeom>
            <a:avLst/>
            <a:gdLst/>
            <a:ahLst/>
            <a:cxnLst/>
            <a:rect l="l" t="t" r="r" b="b"/>
            <a:pathLst>
              <a:path w="738097" h="1046271">
                <a:moveTo>
                  <a:pt x="0" y="0"/>
                </a:moveTo>
                <a:lnTo>
                  <a:pt x="738096" y="0"/>
                </a:lnTo>
                <a:lnTo>
                  <a:pt x="738096" y="1046271"/>
                </a:lnTo>
                <a:lnTo>
                  <a:pt x="0" y="10462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1811732" y="3777289"/>
            <a:ext cx="2373666" cy="237366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DBFCC">
                <a:alpha val="49804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2354047" y="4739964"/>
            <a:ext cx="1500040" cy="1500040"/>
          </a:xfrm>
          <a:custGeom>
            <a:avLst/>
            <a:gdLst/>
            <a:ahLst/>
            <a:cxnLst/>
            <a:rect l="l" t="t" r="r" b="b"/>
            <a:pathLst>
              <a:path w="1500040" h="1500040">
                <a:moveTo>
                  <a:pt x="0" y="0"/>
                </a:moveTo>
                <a:lnTo>
                  <a:pt x="1500039" y="0"/>
                </a:lnTo>
                <a:lnTo>
                  <a:pt x="1500039" y="1500040"/>
                </a:lnTo>
                <a:lnTo>
                  <a:pt x="0" y="15000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4982231" y="3777289"/>
            <a:ext cx="2373666" cy="237366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46969">
                <a:alpha val="49804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5708490" y="4529637"/>
            <a:ext cx="2579510" cy="1879818"/>
          </a:xfrm>
          <a:custGeom>
            <a:avLst/>
            <a:gdLst/>
            <a:ahLst/>
            <a:cxnLst/>
            <a:rect l="l" t="t" r="r" b="b"/>
            <a:pathLst>
              <a:path w="2579510" h="1879818">
                <a:moveTo>
                  <a:pt x="0" y="0"/>
                </a:moveTo>
                <a:lnTo>
                  <a:pt x="2579510" y="0"/>
                </a:lnTo>
                <a:lnTo>
                  <a:pt x="2579510" y="1879818"/>
                </a:lnTo>
                <a:lnTo>
                  <a:pt x="0" y="18798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2976875" y="7133599"/>
            <a:ext cx="1448437" cy="1085011"/>
          </a:xfrm>
          <a:custGeom>
            <a:avLst/>
            <a:gdLst/>
            <a:ahLst/>
            <a:cxnLst/>
            <a:rect l="l" t="t" r="r" b="b"/>
            <a:pathLst>
              <a:path w="1448437" h="1085011">
                <a:moveTo>
                  <a:pt x="0" y="0"/>
                </a:moveTo>
                <a:lnTo>
                  <a:pt x="1448437" y="0"/>
                </a:lnTo>
                <a:lnTo>
                  <a:pt x="1448437" y="1085011"/>
                </a:lnTo>
                <a:lnTo>
                  <a:pt x="0" y="10850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5547622" y="6409455"/>
            <a:ext cx="2584296" cy="2584296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46969">
                <a:alpha val="49804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5342127" y="6677014"/>
            <a:ext cx="1896508" cy="1713753"/>
          </a:xfrm>
          <a:custGeom>
            <a:avLst/>
            <a:gdLst/>
            <a:ahLst/>
            <a:cxnLst/>
            <a:rect l="l" t="t" r="r" b="b"/>
            <a:pathLst>
              <a:path w="1896508" h="1713753">
                <a:moveTo>
                  <a:pt x="0" y="0"/>
                </a:moveTo>
                <a:lnTo>
                  <a:pt x="1896508" y="0"/>
                </a:lnTo>
                <a:lnTo>
                  <a:pt x="1896508" y="1713753"/>
                </a:lnTo>
                <a:lnTo>
                  <a:pt x="0" y="17137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12261271" y="6409455"/>
            <a:ext cx="2584296" cy="2584296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46969">
                <a:alpha val="4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2734077" y="7348970"/>
            <a:ext cx="1791260" cy="1332046"/>
          </a:xfrm>
          <a:custGeom>
            <a:avLst/>
            <a:gdLst/>
            <a:ahLst/>
            <a:cxnLst/>
            <a:rect l="l" t="t" r="r" b="b"/>
            <a:pathLst>
              <a:path w="1791260" h="1332046">
                <a:moveTo>
                  <a:pt x="0" y="0"/>
                </a:moveTo>
                <a:lnTo>
                  <a:pt x="1791260" y="0"/>
                </a:lnTo>
                <a:lnTo>
                  <a:pt x="1791260" y="1332046"/>
                </a:lnTo>
                <a:lnTo>
                  <a:pt x="0" y="1332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210024" y="6409455"/>
            <a:ext cx="2584296" cy="258429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DBFCC">
                <a:alpha val="49804"/>
              </a:srgb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>
            <a:off x="9443767" y="7613204"/>
            <a:ext cx="1681692" cy="1181389"/>
          </a:xfrm>
          <a:custGeom>
            <a:avLst/>
            <a:gdLst/>
            <a:ahLst/>
            <a:cxnLst/>
            <a:rect l="l" t="t" r="r" b="b"/>
            <a:pathLst>
              <a:path w="1681692" h="1181389">
                <a:moveTo>
                  <a:pt x="0" y="0"/>
                </a:moveTo>
                <a:lnTo>
                  <a:pt x="1681692" y="0"/>
                </a:lnTo>
                <a:lnTo>
                  <a:pt x="1681692" y="1181389"/>
                </a:lnTo>
                <a:lnTo>
                  <a:pt x="0" y="118138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43" name="Group 43"/>
          <p:cNvGrpSpPr/>
          <p:nvPr/>
        </p:nvGrpSpPr>
        <p:grpSpPr>
          <a:xfrm>
            <a:off x="15226567" y="6409455"/>
            <a:ext cx="2584296" cy="2584296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DBFCC">
                <a:alpha val="49804"/>
              </a:srgb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Freeform 46"/>
          <p:cNvSpPr/>
          <p:nvPr/>
        </p:nvSpPr>
        <p:spPr>
          <a:xfrm>
            <a:off x="16118877" y="7262494"/>
            <a:ext cx="1115827" cy="1504998"/>
          </a:xfrm>
          <a:custGeom>
            <a:avLst/>
            <a:gdLst/>
            <a:ahLst/>
            <a:cxnLst/>
            <a:rect l="l" t="t" r="r" b="b"/>
            <a:pathLst>
              <a:path w="1115827" h="1504998">
                <a:moveTo>
                  <a:pt x="0" y="0"/>
                </a:moveTo>
                <a:lnTo>
                  <a:pt x="1115827" y="0"/>
                </a:lnTo>
                <a:lnTo>
                  <a:pt x="1115827" y="1504998"/>
                </a:lnTo>
                <a:lnTo>
                  <a:pt x="0" y="150499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1066996" y="213615"/>
            <a:ext cx="5473980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2C4359"/>
                </a:solidFill>
                <a:latin typeface="IBM Plex Sans Bold"/>
              </a:rPr>
              <a:t>EJEMPLOS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32893" y="4242690"/>
            <a:ext cx="2864567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2C4359"/>
                </a:solidFill>
                <a:latin typeface="IBM Plex Sans Bold"/>
              </a:rPr>
              <a:t>Numéricamente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8103046" y="3777289"/>
            <a:ext cx="2373666" cy="2373666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46969">
                <a:alpha val="49804"/>
              </a:srgbClr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8219211" y="4319310"/>
            <a:ext cx="3116318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2C4359"/>
                </a:solidFill>
                <a:latin typeface="IBM Plex Sans Bold"/>
              </a:rPr>
              <a:t>Alfabéticamente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4054845" y="3777289"/>
            <a:ext cx="2373666" cy="2373666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DBFCC">
                <a:alpha val="49804"/>
              </a:srgbClr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4310451" y="4242690"/>
            <a:ext cx="3364067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2C4359"/>
                </a:solidFill>
                <a:latin typeface="IBM Plex Sans Bold"/>
              </a:rPr>
              <a:t>Alfanuméricamente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1811732" y="4250598"/>
            <a:ext cx="3235062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2C4359"/>
                </a:solidFill>
                <a:latin typeface="IBM Plex Sans Bold"/>
              </a:rPr>
              <a:t>Acústicamente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4982231" y="4319310"/>
            <a:ext cx="2754440" cy="420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3"/>
              </a:lnSpc>
              <a:spcBef>
                <a:spcPct val="0"/>
              </a:spcBef>
            </a:pPr>
            <a:r>
              <a:rPr lang="en-US" sz="2802" u="none">
                <a:solidFill>
                  <a:srgbClr val="2C4359"/>
                </a:solidFill>
                <a:latin typeface="IBM Plex Sans Bold"/>
              </a:rPr>
              <a:t>Gráficamente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587307" y="4779447"/>
            <a:ext cx="2345882" cy="55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65"/>
              </a:lnSpc>
              <a:spcBef>
                <a:spcPct val="0"/>
              </a:spcBef>
            </a:pPr>
            <a:r>
              <a:rPr lang="en-US" sz="3637">
                <a:solidFill>
                  <a:srgbClr val="C74D46"/>
                </a:solidFill>
                <a:latin typeface="Comic Relief"/>
              </a:rPr>
              <a:t>NOMBRE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344696" y="4878305"/>
            <a:ext cx="3364067" cy="35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1"/>
              </a:lnSpc>
              <a:spcBef>
                <a:spcPct val="0"/>
              </a:spcBef>
            </a:pPr>
            <a:r>
              <a:rPr lang="en-US" sz="2376">
                <a:solidFill>
                  <a:srgbClr val="394CB5"/>
                </a:solidFill>
                <a:latin typeface="Comic Relief Bold"/>
              </a:rPr>
              <a:t>nombre123@yahoo.com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028700" y="1434139"/>
            <a:ext cx="16522359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40"/>
              </a:lnSpc>
            </a:pPr>
            <a:r>
              <a:rPr lang="en-US" sz="2784">
                <a:solidFill>
                  <a:srgbClr val="446969"/>
                </a:solidFill>
                <a:latin typeface="IBM Plex Sans Bold"/>
              </a:rPr>
              <a:t>•Nombre, apellidos, CURP, estado civil, lugar y fecha de nacimiento, domicilio, número telefónico, correo electrónico, grado de estudios, sueldo, entre otros.</a:t>
            </a:r>
          </a:p>
          <a:p>
            <a:pPr algn="just">
              <a:lnSpc>
                <a:spcPts val="3340"/>
              </a:lnSpc>
            </a:pPr>
            <a:endParaRPr lang="en-US" sz="2784">
              <a:solidFill>
                <a:srgbClr val="446969"/>
              </a:solidFill>
              <a:latin typeface="IBM Plex Sans Bold"/>
            </a:endParaRPr>
          </a:p>
          <a:p>
            <a:pPr marL="0" lvl="0" indent="0" algn="just">
              <a:lnSpc>
                <a:spcPts val="3340"/>
              </a:lnSpc>
              <a:spcBef>
                <a:spcPct val="0"/>
              </a:spcBef>
            </a:pPr>
            <a:r>
              <a:rPr lang="en-US" sz="2784">
                <a:solidFill>
                  <a:srgbClr val="446969"/>
                </a:solidFill>
                <a:latin typeface="IBM Plex Sans Bold"/>
              </a:rPr>
              <a:t>•Datos patrimoniales: información fiscal, cuentas bancarias, instrumento notarial, entre otros.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515511" y="6677014"/>
            <a:ext cx="23711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60"/>
              </a:lnSpc>
              <a:spcBef>
                <a:spcPct val="0"/>
              </a:spcBef>
            </a:pPr>
            <a:r>
              <a:rPr lang="en-US" sz="2800" u="none">
                <a:solidFill>
                  <a:srgbClr val="2C4359"/>
                </a:solidFill>
                <a:latin typeface="IBM Plex Sans Bold"/>
              </a:rPr>
              <a:t>Identificación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2598291" y="6757669"/>
            <a:ext cx="1915042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2C4359"/>
                </a:solidFill>
                <a:latin typeface="IBM Plex Sans Bold"/>
              </a:rPr>
              <a:t>Contacto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09030" y="6677014"/>
            <a:ext cx="2548594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2C4359"/>
                </a:solidFill>
                <a:latin typeface="IBM Plex Sans Bold"/>
              </a:rPr>
              <a:t>Características físicas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9443767" y="6677014"/>
            <a:ext cx="2589081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2C4359"/>
                </a:solidFill>
                <a:latin typeface="IBM Plex Sans Bold"/>
              </a:rPr>
              <a:t>Patrimoniales o financieros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5457219" y="6757669"/>
            <a:ext cx="253140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2C4359"/>
                </a:solidFill>
                <a:latin typeface="IBM Plex Sans Bold"/>
              </a:rPr>
              <a:t>Biométricos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863961">
            <a:off x="-3792989" y="6896641"/>
            <a:ext cx="9467266" cy="4723318"/>
          </a:xfrm>
          <a:prstGeom prst="rect">
            <a:avLst/>
          </a:prstGeom>
          <a:solidFill>
            <a:srgbClr val="ADBFCC"/>
          </a:solidFill>
        </p:spPr>
      </p:sp>
      <p:sp>
        <p:nvSpPr>
          <p:cNvPr id="3" name="AutoShape 3"/>
          <p:cNvSpPr/>
          <p:nvPr/>
        </p:nvSpPr>
        <p:spPr>
          <a:xfrm rot="-1526742">
            <a:off x="-1706135" y="-3957786"/>
            <a:ext cx="10591358" cy="5278373"/>
          </a:xfrm>
          <a:prstGeom prst="rect">
            <a:avLst/>
          </a:prstGeom>
          <a:solidFill>
            <a:srgbClr val="446969"/>
          </a:solidFill>
        </p:spPr>
      </p:sp>
      <p:sp>
        <p:nvSpPr>
          <p:cNvPr id="4" name="Freeform 4"/>
          <p:cNvSpPr/>
          <p:nvPr/>
        </p:nvSpPr>
        <p:spPr>
          <a:xfrm>
            <a:off x="314256" y="280306"/>
            <a:ext cx="3444190" cy="1496788"/>
          </a:xfrm>
          <a:custGeom>
            <a:avLst/>
            <a:gdLst/>
            <a:ahLst/>
            <a:cxnLst/>
            <a:rect l="l" t="t" r="r" b="b"/>
            <a:pathLst>
              <a:path w="3444190" h="1496788">
                <a:moveTo>
                  <a:pt x="0" y="0"/>
                </a:moveTo>
                <a:lnTo>
                  <a:pt x="3444190" y="0"/>
                </a:lnTo>
                <a:lnTo>
                  <a:pt x="3444190" y="1496788"/>
                </a:lnTo>
                <a:lnTo>
                  <a:pt x="0" y="14967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863184" y="4650982"/>
            <a:ext cx="2309705" cy="1578999"/>
          </a:xfrm>
          <a:custGeom>
            <a:avLst/>
            <a:gdLst/>
            <a:ahLst/>
            <a:cxnLst/>
            <a:rect l="l" t="t" r="r" b="b"/>
            <a:pathLst>
              <a:path w="2309705" h="1578999">
                <a:moveTo>
                  <a:pt x="0" y="0"/>
                </a:moveTo>
                <a:lnTo>
                  <a:pt x="2309706" y="0"/>
                </a:lnTo>
                <a:lnTo>
                  <a:pt x="2309706" y="1578998"/>
                </a:lnTo>
                <a:lnTo>
                  <a:pt x="0" y="1578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426093" y="4796589"/>
            <a:ext cx="1902554" cy="1705164"/>
          </a:xfrm>
          <a:custGeom>
            <a:avLst/>
            <a:gdLst/>
            <a:ahLst/>
            <a:cxnLst/>
            <a:rect l="l" t="t" r="r" b="b"/>
            <a:pathLst>
              <a:path w="1902554" h="1705164">
                <a:moveTo>
                  <a:pt x="0" y="0"/>
                </a:moveTo>
                <a:lnTo>
                  <a:pt x="1902554" y="0"/>
                </a:lnTo>
                <a:lnTo>
                  <a:pt x="1902554" y="1705163"/>
                </a:lnTo>
                <a:lnTo>
                  <a:pt x="0" y="17051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415865" y="7576634"/>
            <a:ext cx="2309036" cy="2078133"/>
          </a:xfrm>
          <a:custGeom>
            <a:avLst/>
            <a:gdLst/>
            <a:ahLst/>
            <a:cxnLst/>
            <a:rect l="l" t="t" r="r" b="b"/>
            <a:pathLst>
              <a:path w="2309036" h="2078133">
                <a:moveTo>
                  <a:pt x="0" y="0"/>
                </a:moveTo>
                <a:lnTo>
                  <a:pt x="2309036" y="0"/>
                </a:lnTo>
                <a:lnTo>
                  <a:pt x="2309036" y="2078132"/>
                </a:lnTo>
                <a:lnTo>
                  <a:pt x="0" y="20781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116425" y="5573963"/>
            <a:ext cx="2237622" cy="2226434"/>
          </a:xfrm>
          <a:custGeom>
            <a:avLst/>
            <a:gdLst/>
            <a:ahLst/>
            <a:cxnLst/>
            <a:rect l="l" t="t" r="r" b="b"/>
            <a:pathLst>
              <a:path w="2237622" h="2226434">
                <a:moveTo>
                  <a:pt x="0" y="0"/>
                </a:moveTo>
                <a:lnTo>
                  <a:pt x="2237622" y="0"/>
                </a:lnTo>
                <a:lnTo>
                  <a:pt x="2237622" y="2226434"/>
                </a:lnTo>
                <a:lnTo>
                  <a:pt x="0" y="22264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474932" y="5191970"/>
            <a:ext cx="1638143" cy="1941503"/>
          </a:xfrm>
          <a:custGeom>
            <a:avLst/>
            <a:gdLst/>
            <a:ahLst/>
            <a:cxnLst/>
            <a:rect l="l" t="t" r="r" b="b"/>
            <a:pathLst>
              <a:path w="1638143" h="1941503">
                <a:moveTo>
                  <a:pt x="0" y="0"/>
                </a:moveTo>
                <a:lnTo>
                  <a:pt x="1638143" y="0"/>
                </a:lnTo>
                <a:lnTo>
                  <a:pt x="1638143" y="1941503"/>
                </a:lnTo>
                <a:lnTo>
                  <a:pt x="0" y="19415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616467" y="6981331"/>
            <a:ext cx="1809626" cy="2548769"/>
          </a:xfrm>
          <a:custGeom>
            <a:avLst/>
            <a:gdLst/>
            <a:ahLst/>
            <a:cxnLst/>
            <a:rect l="l" t="t" r="r" b="b"/>
            <a:pathLst>
              <a:path w="1809626" h="2548769">
                <a:moveTo>
                  <a:pt x="0" y="0"/>
                </a:moveTo>
                <a:lnTo>
                  <a:pt x="1809626" y="0"/>
                </a:lnTo>
                <a:lnTo>
                  <a:pt x="1809626" y="2548769"/>
                </a:lnTo>
                <a:lnTo>
                  <a:pt x="0" y="25487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827814" y="585274"/>
            <a:ext cx="8822135" cy="197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799"/>
              </a:lnSpc>
              <a:spcBef>
                <a:spcPct val="0"/>
              </a:spcBef>
            </a:pPr>
            <a:r>
              <a:rPr lang="en-US" sz="6499">
                <a:solidFill>
                  <a:srgbClr val="2C4359"/>
                </a:solidFill>
                <a:latin typeface="IBM Plex Sans Bold"/>
              </a:rPr>
              <a:t>DATOS PERSONALES SENSIBLES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013365" y="6229980"/>
            <a:ext cx="243718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  <a:spcBef>
                <a:spcPct val="0"/>
              </a:spcBef>
            </a:pPr>
            <a:r>
              <a:rPr lang="en-US" sz="3000" u="none">
                <a:solidFill>
                  <a:srgbClr val="2C4359"/>
                </a:solidFill>
                <a:latin typeface="IBM Plex Sans Bold"/>
              </a:rPr>
              <a:t>Origen racial o étnico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65727" y="4734770"/>
            <a:ext cx="1870126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  <a:spcBef>
                <a:spcPct val="0"/>
              </a:spcBef>
            </a:pPr>
            <a:r>
              <a:rPr lang="en-US" sz="3000" u="none">
                <a:solidFill>
                  <a:srgbClr val="2C4359"/>
                </a:solidFill>
                <a:latin typeface="IBM Plex Sans Bold"/>
              </a:rPr>
              <a:t>Estado de salud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841552" y="4526081"/>
            <a:ext cx="4371769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  <a:spcBef>
                <a:spcPct val="0"/>
              </a:spcBef>
            </a:pPr>
            <a:r>
              <a:rPr lang="en-US" sz="3000" u="none">
                <a:solidFill>
                  <a:srgbClr val="2C4359"/>
                </a:solidFill>
                <a:latin typeface="IBM Plex Sans Bold"/>
              </a:rPr>
              <a:t>Creencias religiosas, filosóficas y morales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014962" y="5974636"/>
            <a:ext cx="227303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  <a:spcBef>
                <a:spcPct val="0"/>
              </a:spcBef>
            </a:pPr>
            <a:r>
              <a:rPr lang="en-US" sz="3000" u="none">
                <a:solidFill>
                  <a:srgbClr val="2C4359"/>
                </a:solidFill>
                <a:latin typeface="IBM Plex Sans Bold"/>
              </a:rPr>
              <a:t>Opiniones políticas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213321" y="7886700"/>
            <a:ext cx="2328098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  <a:spcBef>
                <a:spcPct val="0"/>
              </a:spcBef>
            </a:pPr>
            <a:r>
              <a:rPr lang="en-US" sz="3000" u="none">
                <a:solidFill>
                  <a:srgbClr val="2C4359"/>
                </a:solidFill>
                <a:latin typeface="IBM Plex Sans Bold"/>
              </a:rPr>
              <a:t>Datos genéticos y biométricos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160826" y="8458830"/>
            <a:ext cx="2633476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  <a:spcBef>
                <a:spcPct val="0"/>
              </a:spcBef>
            </a:pPr>
            <a:r>
              <a:rPr lang="en-US" sz="3000" u="none">
                <a:solidFill>
                  <a:srgbClr val="2C4359"/>
                </a:solidFill>
                <a:latin typeface="IBM Plex Sans Bold"/>
              </a:rPr>
              <a:t>Orientación sexual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349723" y="2706806"/>
            <a:ext cx="10889159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40"/>
              </a:lnSpc>
              <a:spcBef>
                <a:spcPct val="0"/>
              </a:spcBef>
            </a:pPr>
            <a:r>
              <a:rPr lang="en-US" sz="2784">
                <a:solidFill>
                  <a:srgbClr val="446969"/>
                </a:solidFill>
                <a:latin typeface="IBM Plex Sans Bold"/>
              </a:rPr>
              <a:t>Se refieren a la esfera más íntima de su Titular, o cuya utilización indebida pueda dar origen a discriminación o conlleve un riesgo grave para éste. Se consideran sensibles, los Datos Personales que puedan revelar: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3168934">
            <a:off x="-6234020" y="-7196999"/>
            <a:ext cx="9287189" cy="13145312"/>
            <a:chOff x="0" y="0"/>
            <a:chExt cx="3141592" cy="4446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1592" cy="4446686"/>
            </a:xfrm>
            <a:custGeom>
              <a:avLst/>
              <a:gdLst/>
              <a:ahLst/>
              <a:cxnLst/>
              <a:rect l="l" t="t" r="r" b="b"/>
              <a:pathLst>
                <a:path w="3141592" h="4446686">
                  <a:moveTo>
                    <a:pt x="0" y="0"/>
                  </a:moveTo>
                  <a:lnTo>
                    <a:pt x="3141592" y="0"/>
                  </a:lnTo>
                  <a:lnTo>
                    <a:pt x="3141592" y="4446686"/>
                  </a:lnTo>
                  <a:lnTo>
                    <a:pt x="0" y="4446686"/>
                  </a:lnTo>
                  <a:close/>
                </a:path>
              </a:pathLst>
            </a:custGeom>
            <a:solidFill>
              <a:srgbClr val="ADBFCC"/>
            </a:solidFill>
          </p:spPr>
        </p:sp>
      </p:grpSp>
      <p:sp>
        <p:nvSpPr>
          <p:cNvPr id="4" name="AutoShape 4"/>
          <p:cNvSpPr/>
          <p:nvPr/>
        </p:nvSpPr>
        <p:spPr>
          <a:xfrm rot="-3710222">
            <a:off x="493394" y="6203310"/>
            <a:ext cx="3249132" cy="7127891"/>
          </a:xfrm>
          <a:prstGeom prst="rect">
            <a:avLst/>
          </a:prstGeom>
          <a:solidFill>
            <a:srgbClr val="2C4359"/>
          </a:solidFill>
        </p:spPr>
      </p:sp>
      <p:sp>
        <p:nvSpPr>
          <p:cNvPr id="5" name="Freeform 5"/>
          <p:cNvSpPr/>
          <p:nvPr/>
        </p:nvSpPr>
        <p:spPr>
          <a:xfrm>
            <a:off x="208965" y="8215086"/>
            <a:ext cx="3571626" cy="1552169"/>
          </a:xfrm>
          <a:custGeom>
            <a:avLst/>
            <a:gdLst/>
            <a:ahLst/>
            <a:cxnLst/>
            <a:rect l="l" t="t" r="r" b="b"/>
            <a:pathLst>
              <a:path w="3571626" h="1552169">
                <a:moveTo>
                  <a:pt x="0" y="0"/>
                </a:moveTo>
                <a:lnTo>
                  <a:pt x="3571626" y="0"/>
                </a:lnTo>
                <a:lnTo>
                  <a:pt x="3571626" y="1552169"/>
                </a:lnTo>
                <a:lnTo>
                  <a:pt x="0" y="1552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3261020" y="3025061"/>
            <a:ext cx="5531420" cy="5531420"/>
          </a:xfrm>
          <a:custGeom>
            <a:avLst/>
            <a:gdLst/>
            <a:ahLst/>
            <a:cxnLst/>
            <a:rect l="l" t="t" r="r" b="b"/>
            <a:pathLst>
              <a:path w="5531420" h="5531420">
                <a:moveTo>
                  <a:pt x="0" y="0"/>
                </a:moveTo>
                <a:lnTo>
                  <a:pt x="5531419" y="0"/>
                </a:lnTo>
                <a:lnTo>
                  <a:pt x="5531419" y="5531419"/>
                </a:lnTo>
                <a:lnTo>
                  <a:pt x="0" y="55314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013365" y="1485471"/>
            <a:ext cx="7230127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2C4359"/>
                </a:solidFill>
                <a:latin typeface="IBM Plex Sans Bold"/>
              </a:rPr>
              <a:t>TRATAMIENTO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90502" y="2857500"/>
            <a:ext cx="7568798" cy="640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2C4359"/>
                </a:solidFill>
                <a:latin typeface="IBM Plex Sans Bold"/>
              </a:rPr>
              <a:t>Cualquier operación o conjunto de operaciones efectuadas mediante procedimientos físicos o automatizados aplicados a los Datos Personales, relacionadas, con la obtención, uso, registro, organización, conservación, elaboración, utilización, estructuración, adaptación, modificación, extracción, consulta, comunicación, difusión, almacenamiento, posesión, acceso, manejo, aprovechamiento, Transferencia y en general cualquier uso o disposición de Datos Personales.</a:t>
            </a:r>
          </a:p>
          <a:p>
            <a:pPr algn="just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2C4359"/>
              </a:solidFill>
              <a:latin typeface="IBM Plex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170494">
            <a:off x="-111985" y="5405437"/>
            <a:ext cx="3876006" cy="7604108"/>
          </a:xfrm>
          <a:prstGeom prst="rect">
            <a:avLst/>
          </a:prstGeom>
          <a:solidFill>
            <a:srgbClr val="2C4359"/>
          </a:solidFill>
        </p:spPr>
      </p:sp>
      <p:sp>
        <p:nvSpPr>
          <p:cNvPr id="3" name="AutoShape 3"/>
          <p:cNvSpPr/>
          <p:nvPr/>
        </p:nvSpPr>
        <p:spPr>
          <a:xfrm rot="2470852">
            <a:off x="13487800" y="-953444"/>
            <a:ext cx="7543000" cy="3964289"/>
          </a:xfrm>
          <a:prstGeom prst="rect">
            <a:avLst/>
          </a:prstGeom>
          <a:solidFill>
            <a:srgbClr val="D3D4D6"/>
          </a:solidFill>
        </p:spPr>
      </p:sp>
      <p:sp>
        <p:nvSpPr>
          <p:cNvPr id="4" name="Freeform 4"/>
          <p:cNvSpPr/>
          <p:nvPr/>
        </p:nvSpPr>
        <p:spPr>
          <a:xfrm>
            <a:off x="129378" y="8084723"/>
            <a:ext cx="3871598" cy="1682532"/>
          </a:xfrm>
          <a:custGeom>
            <a:avLst/>
            <a:gdLst/>
            <a:ahLst/>
            <a:cxnLst/>
            <a:rect l="l" t="t" r="r" b="b"/>
            <a:pathLst>
              <a:path w="3871598" h="1682532">
                <a:moveTo>
                  <a:pt x="0" y="0"/>
                </a:moveTo>
                <a:lnTo>
                  <a:pt x="3871598" y="0"/>
                </a:lnTo>
                <a:lnTo>
                  <a:pt x="3871598" y="1682532"/>
                </a:lnTo>
                <a:lnTo>
                  <a:pt x="0" y="1682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065177" y="2444745"/>
            <a:ext cx="1625099" cy="1690611"/>
          </a:xfrm>
          <a:custGeom>
            <a:avLst/>
            <a:gdLst/>
            <a:ahLst/>
            <a:cxnLst/>
            <a:rect l="l" t="t" r="r" b="b"/>
            <a:pathLst>
              <a:path w="1625099" h="1690611">
                <a:moveTo>
                  <a:pt x="0" y="0"/>
                </a:moveTo>
                <a:lnTo>
                  <a:pt x="1625099" y="0"/>
                </a:lnTo>
                <a:lnTo>
                  <a:pt x="1625099" y="1690611"/>
                </a:lnTo>
                <a:lnTo>
                  <a:pt x="0" y="16906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871635" y="5143500"/>
            <a:ext cx="1822766" cy="1319227"/>
          </a:xfrm>
          <a:custGeom>
            <a:avLst/>
            <a:gdLst/>
            <a:ahLst/>
            <a:cxnLst/>
            <a:rect l="l" t="t" r="r" b="b"/>
            <a:pathLst>
              <a:path w="1822766" h="1319227">
                <a:moveTo>
                  <a:pt x="0" y="0"/>
                </a:moveTo>
                <a:lnTo>
                  <a:pt x="1822765" y="0"/>
                </a:lnTo>
                <a:lnTo>
                  <a:pt x="1822765" y="1319227"/>
                </a:lnTo>
                <a:lnTo>
                  <a:pt x="0" y="13192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3057674" y="4537359"/>
            <a:ext cx="5662547" cy="1349091"/>
            <a:chOff x="0" y="0"/>
            <a:chExt cx="7550062" cy="179878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67286" cy="1798787"/>
            </a:xfrm>
            <a:custGeom>
              <a:avLst/>
              <a:gdLst/>
              <a:ahLst/>
              <a:cxnLst/>
              <a:rect l="l" t="t" r="r" b="b"/>
              <a:pathLst>
                <a:path w="2667286" h="1798787">
                  <a:moveTo>
                    <a:pt x="0" y="0"/>
                  </a:moveTo>
                  <a:lnTo>
                    <a:pt x="2667286" y="0"/>
                  </a:lnTo>
                  <a:lnTo>
                    <a:pt x="2667286" y="1798787"/>
                  </a:lnTo>
                  <a:lnTo>
                    <a:pt x="0" y="1798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b="-42721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2667286" y="404094"/>
              <a:ext cx="4882777" cy="990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C4359"/>
                  </a:solidFill>
                  <a:latin typeface="IBM Plex Sans Bold"/>
                </a:rPr>
                <a:t>Personalísimos (Titular o Representante).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7814397" y="7068614"/>
            <a:ext cx="1811647" cy="1811647"/>
          </a:xfrm>
          <a:custGeom>
            <a:avLst/>
            <a:gdLst/>
            <a:ahLst/>
            <a:cxnLst/>
            <a:rect l="l" t="t" r="r" b="b"/>
            <a:pathLst>
              <a:path w="1811647" h="1811647">
                <a:moveTo>
                  <a:pt x="0" y="0"/>
                </a:moveTo>
                <a:lnTo>
                  <a:pt x="1811648" y="0"/>
                </a:lnTo>
                <a:lnTo>
                  <a:pt x="1811648" y="1811647"/>
                </a:lnTo>
                <a:lnTo>
                  <a:pt x="0" y="18116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1890296" y="5143500"/>
            <a:ext cx="5568071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2499">
                <a:solidFill>
                  <a:srgbClr val="2C4359"/>
                </a:solidFill>
                <a:latin typeface="IBM Plex Sans Bold"/>
              </a:rPr>
              <a:t>Independientes (el ejercicio de alguno de ellos sea requisito previo o impida el ejercicio de otro).</a:t>
            </a:r>
          </a:p>
          <a:p>
            <a:pPr marL="0" lvl="0" indent="0" algn="just">
              <a:lnSpc>
                <a:spcPts val="2999"/>
              </a:lnSpc>
              <a:spcBef>
                <a:spcPct val="0"/>
              </a:spcBef>
            </a:pPr>
            <a:endParaRPr lang="en-US" sz="2499">
              <a:solidFill>
                <a:srgbClr val="2C4359"/>
              </a:solidFill>
              <a:latin typeface="IBM Plex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707026" y="783303"/>
            <a:ext cx="7788569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2C4359"/>
                </a:solidFill>
                <a:latin typeface="IBM Plex Sans Bold"/>
              </a:rPr>
              <a:t>DERECHOS ARCO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90276" y="2444745"/>
            <a:ext cx="6544276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2499">
                <a:solidFill>
                  <a:srgbClr val="2C4359"/>
                </a:solidFill>
                <a:latin typeface="IBM Plex Sans Bold"/>
              </a:rPr>
              <a:t>Garantía del derecho de autodeterminación de las personas (control sobre el manejo y destino que se le da a su información). </a:t>
            </a:r>
          </a:p>
          <a:p>
            <a:pPr marL="0" lvl="0" indent="0" algn="just">
              <a:lnSpc>
                <a:spcPts val="2999"/>
              </a:lnSpc>
              <a:spcBef>
                <a:spcPct val="0"/>
              </a:spcBef>
            </a:pPr>
            <a:endParaRPr lang="en-US" sz="2499">
              <a:solidFill>
                <a:srgbClr val="2C4359"/>
              </a:solidFill>
              <a:latin typeface="IBM Plex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813764" y="7068614"/>
            <a:ext cx="8145359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2C4359"/>
                </a:solidFill>
                <a:latin typeface="IBM Plex Sans Bold"/>
              </a:rPr>
              <a:t>Su ejercicio es gratuito (excepto para recuperar costos de reproducción, certificación o envío).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314520" y="8011589"/>
            <a:ext cx="7143847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just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C4359"/>
                </a:solidFill>
                <a:latin typeface="IBM Plex Sans Bold"/>
              </a:rPr>
              <a:t> Sin costo las primeras 20 hojas simples</a:t>
            </a:r>
          </a:p>
          <a:p>
            <a:pPr marL="431801" lvl="1" indent="-215900" algn="just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C4359"/>
                </a:solidFill>
                <a:latin typeface="IBM Plex Sans Bold"/>
              </a:rPr>
              <a:t>El titular podrá proporcionar medio magnético, electrónico o  mecanismo para reproducirlo.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2104965" y="0"/>
            <a:ext cx="6183035" cy="6173142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 rot="-3344541">
            <a:off x="14378754" y="-6355564"/>
            <a:ext cx="8854294" cy="12711127"/>
          </a:xfrm>
          <a:prstGeom prst="rect">
            <a:avLst/>
          </a:prstGeom>
          <a:solidFill>
            <a:srgbClr val="446969"/>
          </a:solidFill>
        </p:spPr>
      </p:sp>
      <p:sp>
        <p:nvSpPr>
          <p:cNvPr id="5" name="Freeform 5"/>
          <p:cNvSpPr/>
          <p:nvPr/>
        </p:nvSpPr>
        <p:spPr>
          <a:xfrm>
            <a:off x="13702801" y="304483"/>
            <a:ext cx="4175232" cy="1814486"/>
          </a:xfrm>
          <a:custGeom>
            <a:avLst/>
            <a:gdLst/>
            <a:ahLst/>
            <a:cxnLst/>
            <a:rect l="l" t="t" r="r" b="b"/>
            <a:pathLst>
              <a:path w="4175232" h="1814486">
                <a:moveTo>
                  <a:pt x="0" y="0"/>
                </a:moveTo>
                <a:lnTo>
                  <a:pt x="4175233" y="0"/>
                </a:lnTo>
                <a:lnTo>
                  <a:pt x="4175233" y="1814486"/>
                </a:lnTo>
                <a:lnTo>
                  <a:pt x="0" y="1814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767255"/>
            <a:ext cx="6026729" cy="519745"/>
            <a:chOff x="0" y="0"/>
            <a:chExt cx="1587287" cy="1368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2C43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61271" y="9767255"/>
            <a:ext cx="6026729" cy="519745"/>
            <a:chOff x="0" y="0"/>
            <a:chExt cx="1587287" cy="1368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87287" cy="136888"/>
            </a:xfrm>
            <a:custGeom>
              <a:avLst/>
              <a:gdLst/>
              <a:ahLst/>
              <a:cxnLst/>
              <a:rect l="l" t="t" r="r" b="b"/>
              <a:pathLst>
                <a:path w="1587287" h="136888">
                  <a:moveTo>
                    <a:pt x="0" y="0"/>
                  </a:moveTo>
                  <a:lnTo>
                    <a:pt x="1587287" y="0"/>
                  </a:lnTo>
                  <a:lnTo>
                    <a:pt x="1587287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D3D4D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872103" y="9767255"/>
            <a:ext cx="6481944" cy="519745"/>
            <a:chOff x="0" y="0"/>
            <a:chExt cx="1707179" cy="1368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7179" cy="136888"/>
            </a:xfrm>
            <a:custGeom>
              <a:avLst/>
              <a:gdLst/>
              <a:ahLst/>
              <a:cxnLst/>
              <a:rect l="l" t="t" r="r" b="b"/>
              <a:pathLst>
                <a:path w="1707179" h="136888">
                  <a:moveTo>
                    <a:pt x="0" y="0"/>
                  </a:moveTo>
                  <a:lnTo>
                    <a:pt x="1707179" y="0"/>
                  </a:lnTo>
                  <a:lnTo>
                    <a:pt x="1707179" y="136888"/>
                  </a:lnTo>
                  <a:lnTo>
                    <a:pt x="0" y="136888"/>
                  </a:lnTo>
                  <a:close/>
                </a:path>
              </a:pathLst>
            </a:custGeom>
            <a:solidFill>
              <a:srgbClr val="44696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4283920" y="6173142"/>
            <a:ext cx="3594113" cy="3594113"/>
          </a:xfrm>
          <a:custGeom>
            <a:avLst/>
            <a:gdLst/>
            <a:ahLst/>
            <a:cxnLst/>
            <a:rect l="l" t="t" r="r" b="b"/>
            <a:pathLst>
              <a:path w="3594113" h="3594113">
                <a:moveTo>
                  <a:pt x="0" y="0"/>
                </a:moveTo>
                <a:lnTo>
                  <a:pt x="3594114" y="0"/>
                </a:lnTo>
                <a:lnTo>
                  <a:pt x="3594114" y="3594113"/>
                </a:lnTo>
                <a:lnTo>
                  <a:pt x="0" y="3594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800571"/>
            <a:ext cx="11076265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2C4359"/>
                </a:solidFill>
                <a:latin typeface="IBM Plex Sans Bold"/>
              </a:rPr>
              <a:t>MEDIOS PARA ACREDITAR LA IDENTIDAD DEL TITULAR O SU REPRESENTANTE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05655" y="5593682"/>
            <a:ext cx="11824556" cy="327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00"/>
              </a:lnSpc>
            </a:pPr>
            <a:r>
              <a:rPr lang="en-US" sz="3084">
                <a:solidFill>
                  <a:srgbClr val="2C4359"/>
                </a:solidFill>
                <a:latin typeface="IBM Plex Sans"/>
              </a:rPr>
              <a:t>a. </a:t>
            </a:r>
            <a:r>
              <a:rPr lang="en-US" sz="3084">
                <a:solidFill>
                  <a:srgbClr val="2C4359"/>
                </a:solidFill>
                <a:latin typeface="IBM Plex Sans Bold"/>
              </a:rPr>
              <a:t>Identificación oficial </a:t>
            </a:r>
            <a:r>
              <a:rPr lang="en-US" sz="3084">
                <a:solidFill>
                  <a:srgbClr val="2C4359"/>
                </a:solidFill>
                <a:latin typeface="IBM Plex Sans"/>
              </a:rPr>
              <a:t>(Credencial INE, Pasaporte, Cartilla SMN,  Cédula Profesional, Matrícula Consular, Carta de Naturalización)</a:t>
            </a:r>
          </a:p>
          <a:p>
            <a:pPr algn="just">
              <a:lnSpc>
                <a:spcPts val="3700"/>
              </a:lnSpc>
            </a:pPr>
            <a:endParaRPr lang="en-US" sz="3084">
              <a:solidFill>
                <a:srgbClr val="2C4359"/>
              </a:solidFill>
              <a:latin typeface="IBM Plex Sans"/>
            </a:endParaRPr>
          </a:p>
          <a:p>
            <a:pPr algn="just">
              <a:lnSpc>
                <a:spcPts val="3700"/>
              </a:lnSpc>
            </a:pPr>
            <a:r>
              <a:rPr lang="en-US" sz="3084">
                <a:solidFill>
                  <a:srgbClr val="2C4359"/>
                </a:solidFill>
                <a:latin typeface="IBM Plex Sans"/>
              </a:rPr>
              <a:t>b. Instrumentos electrónicos o mecanismos de autentificación  permitidos por otras disposiciones legales</a:t>
            </a:r>
          </a:p>
          <a:p>
            <a:pPr algn="just">
              <a:lnSpc>
                <a:spcPts val="3700"/>
              </a:lnSpc>
            </a:pPr>
            <a:endParaRPr lang="en-US" sz="3084">
              <a:solidFill>
                <a:srgbClr val="2C4359"/>
              </a:solidFill>
              <a:latin typeface="IBM Plex Sans"/>
            </a:endParaRPr>
          </a:p>
          <a:p>
            <a:pPr marL="0" lvl="0" indent="0" algn="just">
              <a:lnSpc>
                <a:spcPts val="3700"/>
              </a:lnSpc>
              <a:spcBef>
                <a:spcPct val="0"/>
              </a:spcBef>
            </a:pPr>
            <a:r>
              <a:rPr lang="en-US" sz="3084">
                <a:solidFill>
                  <a:srgbClr val="2C4359"/>
                </a:solidFill>
                <a:latin typeface="IBM Plex Sans"/>
              </a:rPr>
              <a:t>c.  Mecanismos establecidos de manera previa por el  Responsable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46578" y="3974497"/>
            <a:ext cx="1219484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2C4359"/>
                </a:solidFill>
                <a:latin typeface="IBM Plex Sans Italics"/>
              </a:rPr>
              <a:t>Art. 68 a 72 de la Ley y Art. 25 al 30 de los Lineamientos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70802" y="4886325"/>
            <a:ext cx="174866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spc="-131">
                <a:solidFill>
                  <a:srgbClr val="446969"/>
                </a:solidFill>
                <a:latin typeface="HK Grotesk Bold"/>
              </a:rPr>
              <a:t>TITULAR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1749</Words>
  <Application>Microsoft Office PowerPoint</Application>
  <PresentationFormat>Personalizado</PresentationFormat>
  <Paragraphs>166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HK Grotesk Bold</vt:lpstr>
      <vt:lpstr>IBM Plex Sans Bold</vt:lpstr>
      <vt:lpstr>IBM Plex Sans Bold Italics</vt:lpstr>
      <vt:lpstr>Comic Relief Bold</vt:lpstr>
      <vt:lpstr>IBM Plex Sans Italics</vt:lpstr>
      <vt:lpstr>Arial</vt:lpstr>
      <vt:lpstr>IBM Plex Sans</vt:lpstr>
      <vt:lpstr>Calibri</vt:lpstr>
      <vt:lpstr>Comic Relief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Reyes Macías</dc:creator>
  <cp:lastModifiedBy>Alejandra Reyes Macías</cp:lastModifiedBy>
  <cp:revision>1</cp:revision>
  <dcterms:created xsi:type="dcterms:W3CDTF">2006-08-16T00:00:00Z</dcterms:created>
  <dcterms:modified xsi:type="dcterms:W3CDTF">2023-06-02T18:40:07Z</dcterms:modified>
  <dc:identifier>DAFf09uDRrk</dc:identifier>
</cp:coreProperties>
</file>